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8" r:id="rId5"/>
    <p:sldId id="271" r:id="rId6"/>
    <p:sldId id="272" r:id="rId7"/>
    <p:sldId id="288" r:id="rId8"/>
    <p:sldId id="285" r:id="rId9"/>
    <p:sldId id="286" r:id="rId10"/>
    <p:sldId id="287" r:id="rId11"/>
    <p:sldId id="289" r:id="rId12"/>
    <p:sldId id="290" r:id="rId13"/>
    <p:sldId id="292" r:id="rId14"/>
    <p:sldId id="291" r:id="rId15"/>
    <p:sldId id="293" r:id="rId16"/>
    <p:sldId id="300" r:id="rId17"/>
    <p:sldId id="294" r:id="rId18"/>
    <p:sldId id="295" r:id="rId19"/>
    <p:sldId id="299" r:id="rId20"/>
    <p:sldId id="284" r:id="rId21"/>
    <p:sldId id="302" r:id="rId22"/>
    <p:sldId id="297" r:id="rId23"/>
    <p:sldId id="298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C3FDA-4890-4EE1-B03A-0056DC16F14B}" v="1254" dt="2025-10-09T14:42:41.8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F5AB1C69-6EDB-4FF4-983F-18BD219EF32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1E1E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1E1E1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5A5A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Row>
  </a:tblStyle>
  <a:tblStyle styleId="{35758FB7-9AC5-4552-8A53-C91805E547F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wholeTbl>
    <a:band1H>
      <a:tcStyle>
        <a:tcBdr/>
        <a:fill>
          <a:solidFill>
            <a:srgbClr val="5B9BD5"/>
          </a:solidFill>
        </a:fill>
      </a:tcStyle>
    </a:band1H>
    <a:band2H>
      <a:tcStyle>
        <a:tcBdr/>
        <a:fill>
          <a:solidFill>
            <a:srgbClr val="5B9BD5"/>
          </a:solidFill>
        </a:fill>
      </a:tcStyle>
    </a:band2H>
    <a:band1V>
      <a:tcStyle>
        <a:tcBdr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band1V>
    <a:band2V>
      <a:tcStyle>
        <a:tcBdr/>
        <a:fill>
          <a:solidFill>
            <a:srgbClr val="5B9BD5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  <a:tblStyle styleId="{21E4AEA4-8DFA-4A89-87EB-49C32662AFE0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CECE8"/>
          </a:solidFill>
        </a:fill>
      </a:tcStyle>
    </a:wholeTbl>
    <a:band1H>
      <a:tcStyle>
        <a:tcBdr/>
        <a:fill>
          <a:solidFill>
            <a:srgbClr val="F8D7CD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8D7CD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D7D31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D7D31"/>
          </a:solidFill>
        </a:fill>
      </a:tcStyle>
    </a:firstRow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93296810-A885-4BE3-A3E7-6D5BEEA58F35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BF1E9"/>
          </a:solidFill>
        </a:fill>
      </a:tcStyle>
    </a:wholeTbl>
    <a:band1H>
      <a:tcStyle>
        <a:tcBdr/>
        <a:fill>
          <a:solidFill>
            <a:srgbClr val="D5E3C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5E3C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70AD4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70AD47"/>
          </a:solidFill>
        </a:fill>
      </a:tcStyle>
    </a:firstRow>
  </a:tblStyle>
  <a:tblStyle styleId="{00A15C55-8517-42AA-B614-E9B94910E393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4E7"/>
          </a:solidFill>
        </a:fill>
      </a:tcStyle>
    </a:wholeTbl>
    <a:band1H>
      <a:tcStyle>
        <a:tcBdr/>
        <a:fill>
          <a:solidFill>
            <a:srgbClr val="FFE8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FFE8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C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C000"/>
          </a:solidFill>
        </a:fill>
      </a:tcStyle>
    </a:firstRow>
  </a:tblStyle>
  <a:tblStyle styleId="{7DF18680-E054-41AD-8BC1-D1AEF772440D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3595" autoAdjust="0"/>
  </p:normalViewPr>
  <p:slideViewPr>
    <p:cSldViewPr snapToGrid="0">
      <p:cViewPr varScale="1">
        <p:scale>
          <a:sx n="77" d="100"/>
          <a:sy n="77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FD00EAA-2277-4A32-8D8D-42B7E818A391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08AF61-3C86-4758-98FF-E9EEAB2C4CE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DDE9CB-1BA0-43A2-A6F2-009E409C126C}" type="datetime1">
              <a: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09/10/2025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2F0BF6-5D38-4205-A591-ABD9A597DB88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05BD94-7D35-409A-9798-D91F3B86AFF9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0EB389-B4F3-4D25-B54F-A89EA100079E}" type="slidenum">
              <a:t>‹#›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7963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E7A91F6-A9F9-45CC-A2CF-7ACF18E6B21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441E173-80AC-4C87-94D9-8C6EEA7A087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D98A1360-8F20-4077-BF77-ED8B34363783}" type="datetime1">
              <a:rPr lang="it-IT"/>
              <a:pPr lvl="0"/>
              <a:t>09/10/2025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CFEF162E-0B07-4AD2-9E68-278E9D755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08196D12-119F-497D-97BD-5097780E2FE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0518A6-75AE-4D14-B655-37647F5E1D4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422761-D679-44ED-9612-96C58FA4CB4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3A85AA4-D9AA-4628-8D6A-48483A320EA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909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it-I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9763C1-9E01-488D-A08C-EDC082423B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765D39C-F681-4927-BAD1-8A250604000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137C9F-609D-4C40-9067-16EFC2EA6DB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9F9125-CF25-42E2-94DE-A2D138BECEB4}" type="slidenum">
              <a:t>1</a:t>
            </a:fld>
            <a:endParaRPr lang="it-I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B3A85AA4-D9AA-4628-8D6A-48483A320EA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87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79EA05-AC55-4E75-8105-25A6DAAF7A4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416043" y="4434840"/>
            <a:ext cx="4941774" cy="1122206"/>
          </a:xfrm>
        </p:spPr>
        <p:txBody>
          <a:bodyPr anchor="b">
            <a:noAutofit/>
          </a:bodyPr>
          <a:lstStyle>
            <a:lvl1pPr>
              <a:defRPr sz="36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CB194CD-4721-465A-9AAB-AA218E0B27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416043" y="5586892"/>
            <a:ext cx="4941774" cy="396657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4" name="Elemento grafico 7">
            <a:extLst>
              <a:ext uri="{FF2B5EF4-FFF2-40B4-BE49-F238E27FC236}">
                <a16:creationId xmlns:a16="http://schemas.microsoft.com/office/drawing/2014/main" id="{2EBDABE0-683B-4931-8ED5-C98B69711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>
            <a:fillRect/>
          </a:stretch>
        </p:blipFill>
        <p:spPr>
          <a:xfrm>
            <a:off x="0" y="0"/>
            <a:ext cx="9488308" cy="505431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1616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5">
            <a:extLst>
              <a:ext uri="{FF2B5EF4-FFF2-40B4-BE49-F238E27FC236}">
                <a16:creationId xmlns:a16="http://schemas.microsoft.com/office/drawing/2014/main" id="{F12E374B-83F9-453A-847F-0295347E31CF}"/>
              </a:ext>
            </a:extLst>
          </p:cNvPr>
          <p:cNvGrpSpPr/>
          <p:nvPr/>
        </p:nvGrpSpPr>
        <p:grpSpPr>
          <a:xfrm>
            <a:off x="0" y="0"/>
            <a:ext cx="2590796" cy="1027904"/>
            <a:chOff x="0" y="0"/>
            <a:chExt cx="2590796" cy="1027904"/>
          </a:xfrm>
        </p:grpSpPr>
        <p:cxnSp>
          <p:nvCxnSpPr>
            <p:cNvPr id="3" name="Connettore diritto 9">
              <a:extLst>
                <a:ext uri="{FF2B5EF4-FFF2-40B4-BE49-F238E27FC236}">
                  <a16:creationId xmlns:a16="http://schemas.microsoft.com/office/drawing/2014/main" id="{C8AA404F-D550-4E28-B5DB-E160157598CB}"/>
                </a:ext>
              </a:extLst>
            </p:cNvPr>
            <p:cNvCxnSpPr/>
            <p:nvPr/>
          </p:nvCxnSpPr>
          <p:spPr>
            <a:xfrm flipV="1">
              <a:off x="0" y="0"/>
              <a:ext cx="2590796" cy="761996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4" name="Connettore diritto 11">
              <a:extLst>
                <a:ext uri="{FF2B5EF4-FFF2-40B4-BE49-F238E27FC236}">
                  <a16:creationId xmlns:a16="http://schemas.microsoft.com/office/drawing/2014/main" id="{1AA6522E-E9EE-44EE-92EF-47F155A17F13}"/>
                </a:ext>
              </a:extLst>
            </p:cNvPr>
            <p:cNvCxnSpPr/>
            <p:nvPr/>
          </p:nvCxnSpPr>
          <p:spPr>
            <a:xfrm flipH="1">
              <a:off x="0" y="0"/>
              <a:ext cx="704846" cy="1027904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5" name="Titolo 1">
            <a:extLst>
              <a:ext uri="{FF2B5EF4-FFF2-40B4-BE49-F238E27FC236}">
                <a16:creationId xmlns:a16="http://schemas.microsoft.com/office/drawing/2014/main" id="{04804529-61E9-4FB2-B15A-4FE5FBBD1A7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6" name="Segnaposto SmartArt 6">
            <a:extLst>
              <a:ext uri="{FF2B5EF4-FFF2-40B4-BE49-F238E27FC236}">
                <a16:creationId xmlns:a16="http://schemas.microsoft.com/office/drawing/2014/main" id="{F6A44BC1-55B9-4458-BD51-58CBDCE15F07}"/>
              </a:ext>
            </a:extLst>
          </p:cNvPr>
          <p:cNvSpPr txBox="1">
            <a:spLocks noGrp="1"/>
          </p:cNvSpPr>
          <p:nvPr>
            <p:ph type="dgm" idx="4294967295"/>
          </p:nvPr>
        </p:nvSpPr>
        <p:spPr>
          <a:xfrm>
            <a:off x="838203" y="2111377"/>
            <a:ext cx="10515600" cy="37449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icon to add SmartArt graphic</a:t>
            </a:r>
            <a:endParaRPr lang="it-IT"/>
          </a:p>
        </p:txBody>
      </p:sp>
      <p:sp>
        <p:nvSpPr>
          <p:cNvPr id="7" name="Segnaposto data 2">
            <a:extLst>
              <a:ext uri="{FF2B5EF4-FFF2-40B4-BE49-F238E27FC236}">
                <a16:creationId xmlns:a16="http://schemas.microsoft.com/office/drawing/2014/main" id="{F584475A-2D04-4FC1-8307-5E2DC284426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8" name="Segnaposto piè di pagina 3">
            <a:extLst>
              <a:ext uri="{FF2B5EF4-FFF2-40B4-BE49-F238E27FC236}">
                <a16:creationId xmlns:a16="http://schemas.microsoft.com/office/drawing/2014/main" id="{7030CA2E-1C6E-4EF9-B57B-1C90407D945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67164E44-4F47-45D7-8C7F-EDCD1E67DD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3086C822-9EA6-4874-86BC-8236D369C4CD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467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emento grafico 10">
            <a:extLst>
              <a:ext uri="{FF2B5EF4-FFF2-40B4-BE49-F238E27FC236}">
                <a16:creationId xmlns:a16="http://schemas.microsoft.com/office/drawing/2014/main" id="{B34400F2-5EEB-40B5-987E-EBD84D0711A5}"/>
              </a:ext>
            </a:extLst>
          </p:cNvPr>
          <p:cNvSpPr/>
          <p:nvPr/>
        </p:nvSpPr>
        <p:spPr>
          <a:xfrm>
            <a:off x="2113882" y="0"/>
            <a:ext cx="10078114" cy="685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10078116"/>
              <a:gd name="f7" fmla="val 6858000"/>
              <a:gd name="f8" fmla="val 3793236"/>
              <a:gd name="f9" fmla="+- 0 0 -90"/>
              <a:gd name="f10" fmla="*/ f3 1 10078116"/>
              <a:gd name="f11" fmla="*/ f4 1 6858000"/>
              <a:gd name="f12" fmla="+- f7 0 f5"/>
              <a:gd name="f13" fmla="+- f6 0 f5"/>
              <a:gd name="f14" fmla="*/ f9 f0 1"/>
              <a:gd name="f15" fmla="*/ f13 1 10078116"/>
              <a:gd name="f16" fmla="*/ f12 1 6858000"/>
              <a:gd name="f17" fmla="*/ 3793236 f13 1"/>
              <a:gd name="f18" fmla="*/ 6858000 f12 1"/>
              <a:gd name="f19" fmla="*/ 0 f13 1"/>
              <a:gd name="f20" fmla="*/ 0 f12 1"/>
              <a:gd name="f21" fmla="*/ 10078116 f13 1"/>
              <a:gd name="f22" fmla="*/ f14 1 f2"/>
              <a:gd name="f23" fmla="*/ f17 1 10078116"/>
              <a:gd name="f24" fmla="*/ f18 1 6858000"/>
              <a:gd name="f25" fmla="*/ f19 1 10078116"/>
              <a:gd name="f26" fmla="*/ f20 1 6858000"/>
              <a:gd name="f27" fmla="*/ f21 1 10078116"/>
              <a:gd name="f28" fmla="*/ f5 1 f15"/>
              <a:gd name="f29" fmla="*/ f6 1 f15"/>
              <a:gd name="f30" fmla="*/ f5 1 f16"/>
              <a:gd name="f31" fmla="*/ f7 1 f16"/>
              <a:gd name="f32" fmla="+- f22 0 f1"/>
              <a:gd name="f33" fmla="*/ f23 1 f15"/>
              <a:gd name="f34" fmla="*/ f24 1 f16"/>
              <a:gd name="f35" fmla="*/ f25 1 f15"/>
              <a:gd name="f36" fmla="*/ f26 1 f16"/>
              <a:gd name="f37" fmla="*/ f27 1 f15"/>
              <a:gd name="f38" fmla="*/ f28 f10 1"/>
              <a:gd name="f39" fmla="*/ f29 f10 1"/>
              <a:gd name="f40" fmla="*/ f31 f11 1"/>
              <a:gd name="f41" fmla="*/ f30 f11 1"/>
              <a:gd name="f42" fmla="*/ f33 f10 1"/>
              <a:gd name="f43" fmla="*/ f34 f11 1"/>
              <a:gd name="f44" fmla="*/ f35 f10 1"/>
              <a:gd name="f45" fmla="*/ f36 f11 1"/>
              <a:gd name="f46" fmla="*/ f37 f1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2" y="f43"/>
              </a:cxn>
              <a:cxn ang="f32">
                <a:pos x="f44" y="f45"/>
              </a:cxn>
              <a:cxn ang="f32">
                <a:pos x="f46" y="f45"/>
              </a:cxn>
              <a:cxn ang="f32">
                <a:pos x="f46" y="f43"/>
              </a:cxn>
            </a:cxnLst>
            <a:rect l="f38" t="f41" r="f39" b="f40"/>
            <a:pathLst>
              <a:path w="10078116" h="6858000">
                <a:moveTo>
                  <a:pt x="f8" y="f7"/>
                </a:moveTo>
                <a:lnTo>
                  <a:pt x="f5" y="f5"/>
                </a:lnTo>
                <a:lnTo>
                  <a:pt x="f6" y="f5"/>
                </a:lnTo>
                <a:lnTo>
                  <a:pt x="f6" y="f7"/>
                </a:lnTo>
                <a:close/>
              </a:path>
            </a:pathLst>
          </a:custGeom>
          <a:solidFill>
            <a:srgbClr val="E9E6D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Tenorite"/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0DFDF03D-2761-4C7C-8A65-4861118C79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5509415"/>
            <a:ext cx="4082137" cy="585792"/>
          </a:xfrm>
        </p:spPr>
        <p:txBody>
          <a:bodyPr/>
          <a:lstStyle>
            <a:lvl1pPr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4" name="Segnaposto testo 15">
            <a:extLst>
              <a:ext uri="{FF2B5EF4-FFF2-40B4-BE49-F238E27FC236}">
                <a16:creationId xmlns:a16="http://schemas.microsoft.com/office/drawing/2014/main" id="{61CCEC89-5A41-4D4F-AD21-79F568E237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6073" y="1507772"/>
            <a:ext cx="2141762" cy="514350"/>
          </a:xfrm>
        </p:spPr>
        <p:txBody>
          <a:bodyPr anchor="ctr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egnaposto testo 15">
            <a:extLst>
              <a:ext uri="{FF2B5EF4-FFF2-40B4-BE49-F238E27FC236}">
                <a16:creationId xmlns:a16="http://schemas.microsoft.com/office/drawing/2014/main" id="{740A3D01-18EA-4CB7-960D-425725AFC52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2132" y="2584094"/>
            <a:ext cx="2141762" cy="514350"/>
          </a:xfrm>
        </p:spPr>
        <p:txBody>
          <a:bodyPr anchor="ctr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testo 15">
            <a:extLst>
              <a:ext uri="{FF2B5EF4-FFF2-40B4-BE49-F238E27FC236}">
                <a16:creationId xmlns:a16="http://schemas.microsoft.com/office/drawing/2014/main" id="{2FC82300-E66B-45D9-8FEB-A930C096395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338553" y="3660425"/>
            <a:ext cx="2141762" cy="514350"/>
          </a:xfrm>
        </p:spPr>
        <p:txBody>
          <a:bodyPr anchor="ctr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Segnaposto testo 15">
            <a:extLst>
              <a:ext uri="{FF2B5EF4-FFF2-40B4-BE49-F238E27FC236}">
                <a16:creationId xmlns:a16="http://schemas.microsoft.com/office/drawing/2014/main" id="{F158FDD6-EF29-4B21-94B2-F1E9EDC46AB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22754" y="4736747"/>
            <a:ext cx="2141762" cy="514350"/>
          </a:xfrm>
        </p:spPr>
        <p:txBody>
          <a:bodyPr anchor="ctr"/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esto 15">
            <a:extLst>
              <a:ext uri="{FF2B5EF4-FFF2-40B4-BE49-F238E27FC236}">
                <a16:creationId xmlns:a16="http://schemas.microsoft.com/office/drawing/2014/main" id="{644FB176-2D83-4B0E-AFD3-D2E461FE58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01537" y="1613531"/>
            <a:ext cx="5102681" cy="101084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egnaposto testo 15">
            <a:extLst>
              <a:ext uri="{FF2B5EF4-FFF2-40B4-BE49-F238E27FC236}">
                <a16:creationId xmlns:a16="http://schemas.microsoft.com/office/drawing/2014/main" id="{6834A5E6-805E-4E46-8E86-94536617E8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986031" y="2682566"/>
            <a:ext cx="5102681" cy="101084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Segnaposto testo 15">
            <a:extLst>
              <a:ext uri="{FF2B5EF4-FFF2-40B4-BE49-F238E27FC236}">
                <a16:creationId xmlns:a16="http://schemas.microsoft.com/office/drawing/2014/main" id="{AD34DD4C-3A42-41CA-8284-2CD17DDE63F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76934" y="3755395"/>
            <a:ext cx="5102681" cy="101084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0C36751B-3EF8-4735-BF1F-ACBDE101BD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5281" y="4824429"/>
            <a:ext cx="5102681" cy="101084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egnaposto data 4">
            <a:extLst>
              <a:ext uri="{FF2B5EF4-FFF2-40B4-BE49-F238E27FC236}">
                <a16:creationId xmlns:a16="http://schemas.microsoft.com/office/drawing/2014/main" id="{40BAC32A-1550-4995-95A1-23D223E59D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13" name="Segnaposto piè di pagina 5">
            <a:extLst>
              <a:ext uri="{FF2B5EF4-FFF2-40B4-BE49-F238E27FC236}">
                <a16:creationId xmlns:a16="http://schemas.microsoft.com/office/drawing/2014/main" id="{82CEE011-A45B-4AA3-8BD8-AD88B5BCB4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749140" y="6356351"/>
            <a:ext cx="3775978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14" name="Segnaposto numero diapositiva 6">
            <a:extLst>
              <a:ext uri="{FF2B5EF4-FFF2-40B4-BE49-F238E27FC236}">
                <a16:creationId xmlns:a16="http://schemas.microsoft.com/office/drawing/2014/main" id="{7213BD4C-CC58-44DD-9673-7DA5C745970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810878" y="6356351"/>
            <a:ext cx="542925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fld id="{A33D6EC4-7097-43E9-A905-CFF541CF03D9}" type="slidenum">
              <a:t>‹#›</a:t>
            </a:fld>
            <a:endParaRPr lang="it-IT"/>
          </a:p>
        </p:txBody>
      </p:sp>
      <p:cxnSp>
        <p:nvCxnSpPr>
          <p:cNvPr id="15" name="Connettore diritto 2">
            <a:extLst>
              <a:ext uri="{FF2B5EF4-FFF2-40B4-BE49-F238E27FC236}">
                <a16:creationId xmlns:a16="http://schemas.microsoft.com/office/drawing/2014/main" id="{4C518DAD-6DD1-4109-992D-58B5DBAAA001}"/>
              </a:ext>
            </a:extLst>
          </p:cNvPr>
          <p:cNvCxnSpPr/>
          <p:nvPr/>
        </p:nvCxnSpPr>
        <p:spPr>
          <a:xfrm>
            <a:off x="4353513" y="5023933"/>
            <a:ext cx="1513213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6" name="Connettore diritto 3">
            <a:extLst>
              <a:ext uri="{FF2B5EF4-FFF2-40B4-BE49-F238E27FC236}">
                <a16:creationId xmlns:a16="http://schemas.microsoft.com/office/drawing/2014/main" id="{D894EAE3-B12A-4FC9-A2DF-C53F18AE3B67}"/>
              </a:ext>
            </a:extLst>
          </p:cNvPr>
          <p:cNvCxnSpPr/>
          <p:nvPr/>
        </p:nvCxnSpPr>
        <p:spPr>
          <a:xfrm>
            <a:off x="3759921" y="3948452"/>
            <a:ext cx="1513204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7" name="Connettore diritto 7">
            <a:extLst>
              <a:ext uri="{FF2B5EF4-FFF2-40B4-BE49-F238E27FC236}">
                <a16:creationId xmlns:a16="http://schemas.microsoft.com/office/drawing/2014/main" id="{FB9E53DA-144B-44BD-B07F-6AD6729FD2B0}"/>
              </a:ext>
            </a:extLst>
          </p:cNvPr>
          <p:cNvCxnSpPr/>
          <p:nvPr/>
        </p:nvCxnSpPr>
        <p:spPr>
          <a:xfrm>
            <a:off x="3173452" y="2872688"/>
            <a:ext cx="1513213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  <p:cxnSp>
        <p:nvCxnSpPr>
          <p:cNvPr id="18" name="Connettore diritto 8">
            <a:extLst>
              <a:ext uri="{FF2B5EF4-FFF2-40B4-BE49-F238E27FC236}">
                <a16:creationId xmlns:a16="http://schemas.microsoft.com/office/drawing/2014/main" id="{3623BBC5-9C85-4946-9851-8989F8BDDAF2}"/>
              </a:ext>
            </a:extLst>
          </p:cNvPr>
          <p:cNvCxnSpPr/>
          <p:nvPr/>
        </p:nvCxnSpPr>
        <p:spPr>
          <a:xfrm>
            <a:off x="2586261" y="1796082"/>
            <a:ext cx="1513213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299129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CECEFF-19B9-44CE-B262-CEB5341F7C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3696" y="892180"/>
            <a:ext cx="8421688" cy="1325559"/>
          </a:xfrm>
        </p:spPr>
        <p:txBody>
          <a:bodyPr/>
          <a:lstStyle>
            <a:lvl1pPr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5CFFC1C-9A40-4D97-B9BA-8724009AAE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33696" y="2776932"/>
            <a:ext cx="3924303" cy="823910"/>
          </a:xfrm>
        </p:spPr>
        <p:txBody>
          <a:bodyPr anchor="b">
            <a:noAutofit/>
          </a:bodyPr>
          <a:lstStyle>
            <a:lvl1pPr marL="0" indent="0">
              <a:buNone/>
              <a:defRPr sz="2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3AAA5A-18D7-4D2D-8754-0B7C0F6DF66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2933696" y="3834609"/>
            <a:ext cx="3924303" cy="1997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  <a:lvl2pPr marL="457200" indent="0">
              <a:lnSpc>
                <a:spcPct val="100000"/>
              </a:lnSpc>
              <a:buNone/>
              <a:defRPr sz="1400" spc="50"/>
            </a:lvl2pPr>
            <a:lvl3pPr marL="914400" indent="0">
              <a:lnSpc>
                <a:spcPct val="100000"/>
              </a:lnSpc>
              <a:buNone/>
              <a:defRPr sz="1400" spc="50"/>
            </a:lvl3pPr>
            <a:lvl4pPr marL="1371600" indent="0">
              <a:lnSpc>
                <a:spcPct val="100000"/>
              </a:lnSpc>
              <a:buNone/>
              <a:defRPr sz="1400" spc="50"/>
            </a:lvl4pPr>
            <a:lvl5pPr marL="1828800" indent="0">
              <a:lnSpc>
                <a:spcPct val="100000"/>
              </a:lnSpc>
              <a:buNone/>
              <a:defRPr sz="1400" spc="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F414516-096F-4D92-8711-026BB5531AC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7410169" y="2776932"/>
            <a:ext cx="3943624" cy="823910"/>
          </a:xfrm>
        </p:spPr>
        <p:txBody>
          <a:bodyPr anchor="b">
            <a:noAutofit/>
          </a:bodyPr>
          <a:lstStyle>
            <a:lvl1pPr marL="0" indent="0">
              <a:buNone/>
              <a:defRPr sz="2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ECA15A-2FA2-4DD4-8847-1D8C2D70FBD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7410169" y="3834609"/>
            <a:ext cx="3943624" cy="1997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  <a:lvl2pPr marL="457200" indent="0">
              <a:lnSpc>
                <a:spcPct val="100000"/>
              </a:lnSpc>
              <a:buNone/>
              <a:defRPr sz="1400" spc="50"/>
            </a:lvl2pPr>
            <a:lvl3pPr marL="914400" indent="0">
              <a:lnSpc>
                <a:spcPct val="100000"/>
              </a:lnSpc>
              <a:buNone/>
              <a:defRPr sz="1400" spc="50"/>
            </a:lvl3pPr>
            <a:lvl4pPr marL="1371600" indent="0">
              <a:lnSpc>
                <a:spcPct val="100000"/>
              </a:lnSpc>
              <a:buNone/>
              <a:defRPr sz="1400" spc="50"/>
            </a:lvl4pPr>
            <a:lvl5pPr marL="1828800" indent="0">
              <a:lnSpc>
                <a:spcPct val="100000"/>
              </a:lnSpc>
              <a:buNone/>
              <a:defRPr sz="1400" spc="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BA56FA3-5713-4562-8EB6-AA250C5BF4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0B98503-27EE-46A4-9935-2DED7C1B5C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7B941C3-ECDB-448E-B62F-A09FD493E3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186976BA-7C41-4806-99EE-498FCC68835D}" type="slidenum">
              <a:t>‹#›</a:t>
            </a:fld>
            <a:endParaRPr lang="it-IT"/>
          </a:p>
        </p:txBody>
      </p:sp>
      <p:pic>
        <p:nvPicPr>
          <p:cNvPr id="10" name="Elemento grafico 10">
            <a:extLst>
              <a:ext uri="{FF2B5EF4-FFF2-40B4-BE49-F238E27FC236}">
                <a16:creationId xmlns:a16="http://schemas.microsoft.com/office/drawing/2014/main" id="{C135BAE7-6397-418F-94CE-1546967A8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>
            <a:fillRect/>
          </a:stretch>
        </p:blipFill>
        <p:spPr>
          <a:xfrm>
            <a:off x="25786" y="0"/>
            <a:ext cx="4368033" cy="391239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804135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2CB6FF-4DDF-4517-85C5-F43E5D63B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5154" y="892180"/>
            <a:ext cx="8421688" cy="1325559"/>
          </a:xfrm>
        </p:spPr>
        <p:txBody>
          <a:bodyPr anchorCtr="1"/>
          <a:lstStyle>
            <a:lvl1pPr algn="ctr"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865A74-8C38-4D99-8557-98DF0FE5D9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43108" y="2776932"/>
            <a:ext cx="2882472" cy="823910"/>
          </a:xfrm>
        </p:spPr>
        <p:txBody>
          <a:bodyPr anchor="b">
            <a:noAutofit/>
          </a:bodyPr>
          <a:lstStyle>
            <a:lvl1pPr marL="0" indent="0">
              <a:buNone/>
              <a:defRPr sz="2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F28FED-DA4A-49B8-AC99-E4EC7B9EAB30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1243108" y="3834609"/>
            <a:ext cx="2882472" cy="1997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  <a:lvl2pPr marL="457200" indent="0">
              <a:lnSpc>
                <a:spcPct val="100000"/>
              </a:lnSpc>
              <a:buNone/>
              <a:defRPr sz="1400" spc="50"/>
            </a:lvl2pPr>
            <a:lvl3pPr marL="914400" indent="0">
              <a:lnSpc>
                <a:spcPct val="100000"/>
              </a:lnSpc>
              <a:buNone/>
              <a:defRPr sz="1400" spc="50"/>
            </a:lvl3pPr>
            <a:lvl4pPr marL="1371600" indent="0">
              <a:lnSpc>
                <a:spcPct val="100000"/>
              </a:lnSpc>
              <a:buNone/>
              <a:defRPr sz="1400" spc="50"/>
            </a:lvl4pPr>
            <a:lvl5pPr marL="1828800" indent="0">
              <a:lnSpc>
                <a:spcPct val="100000"/>
              </a:lnSpc>
              <a:buNone/>
              <a:defRPr sz="1400" spc="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9A0D15D-E950-4DC4-BDEE-0C55C96579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47666" y="2776932"/>
            <a:ext cx="2896672" cy="823910"/>
          </a:xfrm>
        </p:spPr>
        <p:txBody>
          <a:bodyPr anchor="b">
            <a:noAutofit/>
          </a:bodyPr>
          <a:lstStyle>
            <a:lvl1pPr marL="0" indent="0">
              <a:buNone/>
              <a:defRPr sz="2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CA2D6C-EFC2-4D6F-BC78-A2F55A41683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4647666" y="3834609"/>
            <a:ext cx="2896672" cy="1997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  <a:lvl2pPr marL="457200" indent="0">
              <a:lnSpc>
                <a:spcPct val="100000"/>
              </a:lnSpc>
              <a:buNone/>
              <a:defRPr sz="1400" spc="50"/>
            </a:lvl2pPr>
            <a:lvl3pPr marL="914400" indent="0">
              <a:lnSpc>
                <a:spcPct val="100000"/>
              </a:lnSpc>
              <a:buNone/>
              <a:defRPr sz="1400" spc="50"/>
            </a:lvl3pPr>
            <a:lvl4pPr marL="1371600" indent="0">
              <a:lnSpc>
                <a:spcPct val="100000"/>
              </a:lnSpc>
              <a:buNone/>
              <a:defRPr sz="1400" spc="50"/>
            </a:lvl4pPr>
            <a:lvl5pPr marL="1828800" indent="0">
              <a:lnSpc>
                <a:spcPct val="100000"/>
              </a:lnSpc>
              <a:buNone/>
              <a:defRPr sz="1400" spc="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2A599F6A-65B5-45C3-8DA1-7854B716F38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66425" y="2776932"/>
            <a:ext cx="2882472" cy="823910"/>
          </a:xfrm>
        </p:spPr>
        <p:txBody>
          <a:bodyPr anchor="b">
            <a:noAutofit/>
          </a:bodyPr>
          <a:lstStyle>
            <a:lvl1pPr marL="0" indent="0">
              <a:buNone/>
              <a:defRPr sz="2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9D57E38A-6F28-4E8A-8E98-B57559BBD297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8066425" y="3834609"/>
            <a:ext cx="2882472" cy="19978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  <a:lvl2pPr marL="457200" indent="0">
              <a:lnSpc>
                <a:spcPct val="100000"/>
              </a:lnSpc>
              <a:buNone/>
              <a:defRPr sz="1400" spc="50"/>
            </a:lvl2pPr>
            <a:lvl3pPr marL="914400" indent="0">
              <a:lnSpc>
                <a:spcPct val="100000"/>
              </a:lnSpc>
              <a:buNone/>
              <a:defRPr sz="1400" spc="50"/>
            </a:lvl3pPr>
            <a:lvl4pPr marL="1371600" indent="0">
              <a:lnSpc>
                <a:spcPct val="100000"/>
              </a:lnSpc>
              <a:buNone/>
              <a:defRPr sz="1400" spc="50"/>
            </a:lvl4pPr>
            <a:lvl5pPr marL="1828800" indent="0">
              <a:lnSpc>
                <a:spcPct val="100000"/>
              </a:lnSpc>
              <a:buNone/>
              <a:defRPr sz="1400" spc="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9" name="Segnaposto data 6">
            <a:extLst>
              <a:ext uri="{FF2B5EF4-FFF2-40B4-BE49-F238E27FC236}">
                <a16:creationId xmlns:a16="http://schemas.microsoft.com/office/drawing/2014/main" id="{112272E9-468C-4C82-A040-9E845C28BF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D9A51739-5E6D-44CE-B603-1CB9CEF6FB4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15733EB9-F2AD-43AC-917C-A4F968BD32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74FFE43E-3FD8-4CA7-B81E-9DB79A023A1B}" type="slidenum">
              <a:t>‹#›</a:t>
            </a:fld>
            <a:endParaRPr lang="it-IT"/>
          </a:p>
        </p:txBody>
      </p:sp>
      <p:grpSp>
        <p:nvGrpSpPr>
          <p:cNvPr id="12" name="Gruppo 9">
            <a:extLst>
              <a:ext uri="{FF2B5EF4-FFF2-40B4-BE49-F238E27FC236}">
                <a16:creationId xmlns:a16="http://schemas.microsoft.com/office/drawing/2014/main" id="{1A28FF67-43B3-49D1-984E-3E02EB0E1232}"/>
              </a:ext>
            </a:extLst>
          </p:cNvPr>
          <p:cNvGrpSpPr/>
          <p:nvPr/>
        </p:nvGrpSpPr>
        <p:grpSpPr>
          <a:xfrm>
            <a:off x="0" y="0"/>
            <a:ext cx="2238378" cy="3105146"/>
            <a:chOff x="0" y="0"/>
            <a:chExt cx="2238378" cy="3105146"/>
          </a:xfrm>
        </p:grpSpPr>
        <p:cxnSp>
          <p:nvCxnSpPr>
            <p:cNvPr id="13" name="Connettore diritto 15">
              <a:extLst>
                <a:ext uri="{FF2B5EF4-FFF2-40B4-BE49-F238E27FC236}">
                  <a16:creationId xmlns:a16="http://schemas.microsoft.com/office/drawing/2014/main" id="{CDF94904-2209-476C-B884-D1F0F1E8DE49}"/>
                </a:ext>
              </a:extLst>
            </p:cNvPr>
            <p:cNvCxnSpPr/>
            <p:nvPr/>
          </p:nvCxnSpPr>
          <p:spPr>
            <a:xfrm flipH="1">
              <a:off x="0" y="0"/>
              <a:ext cx="1238253" cy="3105146"/>
            </a:xfrm>
            <a:prstGeom prst="straightConnector1">
              <a:avLst/>
            </a:prstGeom>
            <a:noFill/>
            <a:ln w="3172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14" name="Connettore diritto 19">
              <a:extLst>
                <a:ext uri="{FF2B5EF4-FFF2-40B4-BE49-F238E27FC236}">
                  <a16:creationId xmlns:a16="http://schemas.microsoft.com/office/drawing/2014/main" id="{39E466FC-7E70-4A48-911A-C7E73AB3566B}"/>
                </a:ext>
              </a:extLst>
            </p:cNvPr>
            <p:cNvCxnSpPr/>
            <p:nvPr/>
          </p:nvCxnSpPr>
          <p:spPr>
            <a:xfrm flipH="1">
              <a:off x="0" y="0"/>
              <a:ext cx="2238378" cy="2476496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510076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1851C-C581-4E11-8928-DF9CFACC44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6871" y="1671642"/>
            <a:ext cx="5111752" cy="1204914"/>
          </a:xfrm>
        </p:spPr>
        <p:txBody>
          <a:bodyPr anchor="b"/>
          <a:lstStyle>
            <a:lvl1pPr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4CFFBE-6E45-4192-9BE3-36A322E80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76871" y="3660772"/>
            <a:ext cx="5111752" cy="15255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2A1977A-F722-452A-868A-3FD91EE3AA6B}"/>
              </a:ext>
            </a:extLst>
          </p:cNvPr>
          <p:cNvGrpSpPr/>
          <p:nvPr/>
        </p:nvGrpSpPr>
        <p:grpSpPr>
          <a:xfrm>
            <a:off x="0" y="0"/>
            <a:ext cx="4762496" cy="5186367"/>
            <a:chOff x="0" y="0"/>
            <a:chExt cx="4762496" cy="5186367"/>
          </a:xfrm>
        </p:grpSpPr>
        <p:cxnSp>
          <p:nvCxnSpPr>
            <p:cNvPr id="5" name="Connettore diritto 22">
              <a:extLst>
                <a:ext uri="{FF2B5EF4-FFF2-40B4-BE49-F238E27FC236}">
                  <a16:creationId xmlns:a16="http://schemas.microsoft.com/office/drawing/2014/main" id="{A3FC4ACF-B213-4C54-892D-C1CE20415449}"/>
                </a:ext>
              </a:extLst>
            </p:cNvPr>
            <p:cNvCxnSpPr/>
            <p:nvPr/>
          </p:nvCxnSpPr>
          <p:spPr>
            <a:xfrm flipH="1" flipV="1">
              <a:off x="0" y="876296"/>
              <a:ext cx="4762496" cy="1628775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6" name="Connettore diritto 11">
              <a:extLst>
                <a:ext uri="{FF2B5EF4-FFF2-40B4-BE49-F238E27FC236}">
                  <a16:creationId xmlns:a16="http://schemas.microsoft.com/office/drawing/2014/main" id="{EE06C215-727A-4317-912F-0122B6AD1671}"/>
                </a:ext>
              </a:extLst>
            </p:cNvPr>
            <p:cNvCxnSpPr/>
            <p:nvPr/>
          </p:nvCxnSpPr>
          <p:spPr>
            <a:xfrm flipH="1" flipV="1">
              <a:off x="2638428" y="0"/>
              <a:ext cx="2124068" cy="5186367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</p:grp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87F4DA3-4E59-40D2-B51D-1AF9A60C21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4E98611-146C-45C3-81C7-01B3AAD3B2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A9FCDE-9C30-4C12-A249-22016D30F3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2B9655F6-2B66-4DF9-B38B-89D530059F45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696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D8B3A-1144-47F2-AA2F-9878FBEE9A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67203" y="1615735"/>
            <a:ext cx="4179566" cy="1524734"/>
          </a:xfrm>
        </p:spPr>
        <p:txBody>
          <a:bodyPr anchor="b">
            <a:noAutofit/>
          </a:bodyPr>
          <a:lstStyle>
            <a:lvl1pPr>
              <a:defRPr sz="360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BACE51-D34E-467F-8EB9-9ACB663208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67203" y="3238100"/>
            <a:ext cx="4179566" cy="1371993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 spc="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4" name="Elemento grafico 5">
            <a:extLst>
              <a:ext uri="{FF2B5EF4-FFF2-40B4-BE49-F238E27FC236}">
                <a16:creationId xmlns:a16="http://schemas.microsoft.com/office/drawing/2014/main" id="{FAB38BF1-6C43-4333-99BA-B0327791F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egnaposto data 6">
            <a:extLst>
              <a:ext uri="{FF2B5EF4-FFF2-40B4-BE49-F238E27FC236}">
                <a16:creationId xmlns:a16="http://schemas.microsoft.com/office/drawing/2014/main" id="{29BC049F-169F-45AE-9B64-34AB1C4D45E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4267203" y="6356351"/>
            <a:ext cx="1774374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6" name="Segnaposto piè di pagina 7">
            <a:extLst>
              <a:ext uri="{FF2B5EF4-FFF2-40B4-BE49-F238E27FC236}">
                <a16:creationId xmlns:a16="http://schemas.microsoft.com/office/drawing/2014/main" id="{56558C42-2C9A-48BC-BC80-BEA5CD06D83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479721" y="6356351"/>
            <a:ext cx="2661553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7" name="Segnaposto numero diapositiva 8">
            <a:extLst>
              <a:ext uri="{FF2B5EF4-FFF2-40B4-BE49-F238E27FC236}">
                <a16:creationId xmlns:a16="http://schemas.microsoft.com/office/drawing/2014/main" id="{1D9C3628-58D0-426D-AF5E-9A34905CB3B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579428" y="6356351"/>
            <a:ext cx="1774374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fld id="{E41EB214-6160-4CBE-85CB-9A06CF4B5C8F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173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7">
            <a:extLst>
              <a:ext uri="{FF2B5EF4-FFF2-40B4-BE49-F238E27FC236}">
                <a16:creationId xmlns:a16="http://schemas.microsoft.com/office/drawing/2014/main" id="{F133C039-8070-4C44-AA8B-D0C235D6C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>
            <a:fillRect/>
          </a:stretch>
        </p:blipFill>
        <p:spPr>
          <a:xfrm>
            <a:off x="5488814" y="0"/>
            <a:ext cx="6703182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D8ED8E54-F65C-4D6A-AB6B-5C29C883C9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3496" y="1020442"/>
            <a:ext cx="2895603" cy="1325559"/>
          </a:xfrm>
        </p:spPr>
        <p:txBody>
          <a:bodyPr anchor="b"/>
          <a:lstStyle>
            <a:lvl1pPr>
              <a:defRPr sz="280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D2B721F-C1A9-4C6E-B137-0610F770D1B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333496" y="2924178"/>
            <a:ext cx="2895603" cy="2519364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rgbClr val="FFFFFF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rgbClr val="FFFFFF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rgbClr val="FFFFFF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9F50DE4B-4EE1-4B6F-A092-4890C78328B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1333496" y="6356351"/>
            <a:ext cx="985156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59C2F506-EA57-4F57-BBA7-F96AFD1A44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669883" y="6356351"/>
            <a:ext cx="2482842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44D6F4C2-EDEC-4B2B-B7E5-1591EAE2737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5536307" y="6356351"/>
            <a:ext cx="987552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fld id="{50AB4645-D7AE-4E6E-AEBD-08D847381636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283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96D93D-2027-411B-ACCC-41FB10835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2071" y="1671642"/>
            <a:ext cx="5111752" cy="1204914"/>
          </a:xfrm>
        </p:spPr>
        <p:txBody>
          <a:bodyPr anchor="b"/>
          <a:lstStyle>
            <a:lvl1pPr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0C532F2-E088-4450-B9AF-8D658DA1AD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62071" y="3660772"/>
            <a:ext cx="5111752" cy="1525584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spc="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B93219-E22D-47C0-B76D-93717AF029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38203" y="6356351"/>
            <a:ext cx="1219196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7049AB-5AAA-43BA-8F65-00DE2784A8A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2463795" y="6356351"/>
            <a:ext cx="3479804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BDB0BB-6184-4811-85BF-86723E60DB8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0E5A59AE-986C-4B44-8F57-409D46353FE5}" type="slidenum">
              <a:t>‹#›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191F8DB-5EAA-4FC2-A6F8-D62AE7312623}"/>
              </a:ext>
            </a:extLst>
          </p:cNvPr>
          <p:cNvGrpSpPr/>
          <p:nvPr/>
        </p:nvGrpSpPr>
        <p:grpSpPr>
          <a:xfrm>
            <a:off x="6953253" y="-25402"/>
            <a:ext cx="5238743" cy="6902448"/>
            <a:chOff x="6953253" y="-25402"/>
            <a:chExt cx="5238743" cy="6902448"/>
          </a:xfrm>
        </p:grpSpPr>
        <p:cxnSp>
          <p:nvCxnSpPr>
            <p:cNvPr id="8" name="Connettore diritto 13">
              <a:extLst>
                <a:ext uri="{FF2B5EF4-FFF2-40B4-BE49-F238E27FC236}">
                  <a16:creationId xmlns:a16="http://schemas.microsoft.com/office/drawing/2014/main" id="{6812D771-7257-4652-8220-60D737348ED3}"/>
                </a:ext>
              </a:extLst>
            </p:cNvPr>
            <p:cNvCxnSpPr/>
            <p:nvPr/>
          </p:nvCxnSpPr>
          <p:spPr>
            <a:xfrm>
              <a:off x="9096378" y="1497009"/>
              <a:ext cx="309561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9" name="Connettore diritto 22">
              <a:extLst>
                <a:ext uri="{FF2B5EF4-FFF2-40B4-BE49-F238E27FC236}">
                  <a16:creationId xmlns:a16="http://schemas.microsoft.com/office/drawing/2014/main" id="{6E541B80-EDF2-440D-B454-6D1E39B09761}"/>
                </a:ext>
              </a:extLst>
            </p:cNvPr>
            <p:cNvCxnSpPr/>
            <p:nvPr/>
          </p:nvCxnSpPr>
          <p:spPr>
            <a:xfrm flipH="1">
              <a:off x="6953253" y="-25402"/>
              <a:ext cx="3790947" cy="6902448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242334397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76FB96-D4BB-497F-AC4B-18E426DE4F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91346" y="2148839"/>
            <a:ext cx="4179566" cy="1715533"/>
          </a:xfrm>
        </p:spPr>
        <p:txBody>
          <a:bodyPr anchor="b">
            <a:noAutofit/>
          </a:bodyPr>
          <a:lstStyle>
            <a:lvl1pPr>
              <a:defRPr sz="360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986A144-3F54-4BF2-931C-090CB1C482E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91346" y="3962003"/>
            <a:ext cx="4179566" cy="365129"/>
          </a:xfrm>
        </p:spPr>
        <p:txBody>
          <a:bodyPr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4" name="Elemento grafico 4">
            <a:extLst>
              <a:ext uri="{FF2B5EF4-FFF2-40B4-BE49-F238E27FC236}">
                <a16:creationId xmlns:a16="http://schemas.microsoft.com/office/drawing/2014/main" id="{20DEB4B5-37F0-44B9-A241-60813B341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1" cy="520064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7952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93E73D-1C09-432A-9F36-62D4E2AC7A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37CAB2E-0F09-4D7B-88EC-856522DB10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AE1919-9447-4FFE-A2A1-DC867D5400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10A9DBD-AE31-47B1-961F-E8257CFB26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EC562BB7-1BE0-4E36-A2E9-3AD3EAE0823E}" type="slidenum">
              <a:t>‹#›</a:t>
            </a:fld>
            <a:endParaRPr lang="it-IT"/>
          </a:p>
        </p:txBody>
      </p:sp>
      <p:sp>
        <p:nvSpPr>
          <p:cNvPr id="6" name="Segnaposto grafico 6">
            <a:extLst>
              <a:ext uri="{FF2B5EF4-FFF2-40B4-BE49-F238E27FC236}">
                <a16:creationId xmlns:a16="http://schemas.microsoft.com/office/drawing/2014/main" id="{A13D6110-418D-4D1D-BACA-823FC8AF3F7C}"/>
              </a:ext>
            </a:extLst>
          </p:cNvPr>
          <p:cNvSpPr txBox="1">
            <a:spLocks noGrp="1"/>
          </p:cNvSpPr>
          <p:nvPr>
            <p:ph type="chart" idx="4294967295"/>
          </p:nvPr>
        </p:nvSpPr>
        <p:spPr>
          <a:xfrm>
            <a:off x="838203" y="2111605"/>
            <a:ext cx="10515600" cy="37449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icon to add chart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v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B5ECF8-51D3-4223-B3EB-1FC746DF36D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anchorCtr="1"/>
          <a:lstStyle>
            <a:lvl1pPr algn="ctr"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tabella 7">
            <a:extLst>
              <a:ext uri="{FF2B5EF4-FFF2-40B4-BE49-F238E27FC236}">
                <a16:creationId xmlns:a16="http://schemas.microsoft.com/office/drawing/2014/main" id="{E3AA1DCE-BC12-4435-9694-81BC14D514B4}"/>
              </a:ext>
            </a:extLst>
          </p:cNvPr>
          <p:cNvSpPr txBox="1">
            <a:spLocks noGrp="1"/>
          </p:cNvSpPr>
          <p:nvPr>
            <p:ph type="tbl" idx="4294967295"/>
          </p:nvPr>
        </p:nvSpPr>
        <p:spPr>
          <a:xfrm>
            <a:off x="838203" y="2111377"/>
            <a:ext cx="10515600" cy="37449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icon to add table</a:t>
            </a:r>
            <a:endParaRPr lang="it-IT"/>
          </a:p>
        </p:txBody>
      </p:sp>
      <p:sp>
        <p:nvSpPr>
          <p:cNvPr id="4" name="Segnaposto data 2">
            <a:extLst>
              <a:ext uri="{FF2B5EF4-FFF2-40B4-BE49-F238E27FC236}">
                <a16:creationId xmlns:a16="http://schemas.microsoft.com/office/drawing/2014/main" id="{BAF2469E-A3D6-46B2-8807-56627BBAFC3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5" name="Segnaposto piè di pagina 3">
            <a:extLst>
              <a:ext uri="{FF2B5EF4-FFF2-40B4-BE49-F238E27FC236}">
                <a16:creationId xmlns:a16="http://schemas.microsoft.com/office/drawing/2014/main" id="{4BFE785A-0708-4BA2-B544-FDE5EF8143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6" name="Segnaposto numero diapositiva 4">
            <a:extLst>
              <a:ext uri="{FF2B5EF4-FFF2-40B4-BE49-F238E27FC236}">
                <a16:creationId xmlns:a16="http://schemas.microsoft.com/office/drawing/2014/main" id="{2F125B6F-47CD-4215-B6AB-AEF36E3EF44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B72E303F-54CE-48A7-B106-295FE903CE44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200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 grafico 6">
            <a:extLst>
              <a:ext uri="{FF2B5EF4-FFF2-40B4-BE49-F238E27FC236}">
                <a16:creationId xmlns:a16="http://schemas.microsoft.com/office/drawing/2014/main" id="{A9D6C398-D9BE-487C-89C7-9823F2C1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3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C7431765-D5AE-4DC0-BEA0-3196A86CF6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7725" y="2809878"/>
            <a:ext cx="6696078" cy="1909760"/>
          </a:xfrm>
        </p:spPr>
        <p:txBody>
          <a:bodyPr anchor="b"/>
          <a:lstStyle>
            <a:lvl1pPr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EA87DBD9-2CA2-45AA-B5A1-2880E92192D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657725" y="5028806"/>
            <a:ext cx="6696078" cy="365129"/>
          </a:xfrm>
        </p:spPr>
        <p:txBody>
          <a:bodyPr anchor="b"/>
          <a:lstStyle>
            <a:lvl1pPr marL="0" indent="0">
              <a:buNone/>
              <a:defRPr sz="1600">
                <a:solidFill>
                  <a:srgbClr val="767171"/>
                </a:solidFill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5" name="Segnaposto data 2">
            <a:extLst>
              <a:ext uri="{FF2B5EF4-FFF2-40B4-BE49-F238E27FC236}">
                <a16:creationId xmlns:a16="http://schemas.microsoft.com/office/drawing/2014/main" id="{939BDEAB-B9FF-4B98-8BEA-DEDA33DA76F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4676771" y="6356351"/>
            <a:ext cx="1695453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6" name="Segnaposto piè di pagina 3">
            <a:extLst>
              <a:ext uri="{FF2B5EF4-FFF2-40B4-BE49-F238E27FC236}">
                <a16:creationId xmlns:a16="http://schemas.microsoft.com/office/drawing/2014/main" id="{BE80A668-8CA6-456E-AF4A-B378F9DE4B9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6743700" y="6356351"/>
            <a:ext cx="2543175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7" name="Segnaposto numero diapositiva 4">
            <a:extLst>
              <a:ext uri="{FF2B5EF4-FFF2-40B4-BE49-F238E27FC236}">
                <a16:creationId xmlns:a16="http://schemas.microsoft.com/office/drawing/2014/main" id="{A2865299-82F0-4780-AE3E-8A20CEF6B5F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658350" y="6356351"/>
            <a:ext cx="1695453" cy="365129"/>
          </a:xfrm>
        </p:spPr>
        <p:txBody>
          <a:bodyPr/>
          <a:lstStyle>
            <a:lvl1pPr>
              <a:defRPr sz="900"/>
            </a:lvl1pPr>
          </a:lstStyle>
          <a:p>
            <a:pPr lvl="0"/>
            <a:fld id="{948E835A-6958-4CA4-B988-4155C8CB1A8D}" type="slidenum">
              <a:t>‹#›</a:t>
            </a:fld>
            <a:endParaRPr lang="it-IT"/>
          </a:p>
        </p:txBody>
      </p:sp>
      <p:cxnSp>
        <p:nvCxnSpPr>
          <p:cNvPr id="8" name="Connettore diritto 8">
            <a:extLst>
              <a:ext uri="{FF2B5EF4-FFF2-40B4-BE49-F238E27FC236}">
                <a16:creationId xmlns:a16="http://schemas.microsoft.com/office/drawing/2014/main" id="{8EFAA987-65A3-4811-A6C9-BEB53C7980C5}"/>
              </a:ext>
            </a:extLst>
          </p:cNvPr>
          <p:cNvCxnSpPr/>
          <p:nvPr/>
        </p:nvCxnSpPr>
        <p:spPr>
          <a:xfrm flipV="1">
            <a:off x="2209803" y="0"/>
            <a:ext cx="2438393" cy="685800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25111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4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C617B-23BD-4D52-9C24-85065ABB5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5154" y="892180"/>
            <a:ext cx="8421688" cy="1325559"/>
          </a:xfrm>
        </p:spPr>
        <p:txBody>
          <a:bodyPr anchorCtr="1"/>
          <a:lstStyle>
            <a:lvl1pPr algn="ctr">
              <a:defRPr sz="2800" spc="150"/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egnaposto immagine 10">
            <a:extLst>
              <a:ext uri="{FF2B5EF4-FFF2-40B4-BE49-F238E27FC236}">
                <a16:creationId xmlns:a16="http://schemas.microsoft.com/office/drawing/2014/main" id="{DA89EB4B-F7C0-41C9-9990-9138DDC9D70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487180" y="2886074"/>
            <a:ext cx="1845515" cy="1845515"/>
          </a:xfrm>
          <a:solidFill>
            <a:srgbClr val="F2F2F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4" name="Segnaposto testo 2">
            <a:extLst>
              <a:ext uri="{FF2B5EF4-FFF2-40B4-BE49-F238E27FC236}">
                <a16:creationId xmlns:a16="http://schemas.microsoft.com/office/drawing/2014/main" id="{5AEACE25-660E-4F99-AC5F-8D728EF37B2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28569" y="5084521"/>
            <a:ext cx="2317711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81C830EB-870C-4C11-B03A-D4D8BCBB76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487180" y="5464116"/>
            <a:ext cx="1845515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egnaposto immagine 10">
            <a:extLst>
              <a:ext uri="{FF2B5EF4-FFF2-40B4-BE49-F238E27FC236}">
                <a16:creationId xmlns:a16="http://schemas.microsoft.com/office/drawing/2014/main" id="{8BCC1330-34BA-4056-882B-00E907EF925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836913" y="2886074"/>
            <a:ext cx="1845515" cy="1845515"/>
          </a:xfrm>
          <a:solidFill>
            <a:srgbClr val="F2F2F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6E377B3-3753-4D1A-B53E-902B5D2CA0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78303" y="5084521"/>
            <a:ext cx="2330814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6FD787A7-BD72-44D8-A3E5-015EE230DE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36913" y="5478792"/>
            <a:ext cx="1855948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egnaposto immagine 10">
            <a:extLst>
              <a:ext uri="{FF2B5EF4-FFF2-40B4-BE49-F238E27FC236}">
                <a16:creationId xmlns:a16="http://schemas.microsoft.com/office/drawing/2014/main" id="{DB134998-0882-494E-A7E3-E8186D67EF8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327574" y="2886074"/>
            <a:ext cx="1845515" cy="1845515"/>
          </a:xfrm>
          <a:solidFill>
            <a:srgbClr val="F2F2F2"/>
          </a:solidFill>
        </p:spPr>
        <p:txBody>
          <a:bodyPr/>
          <a:lstStyle>
            <a:lvl1pPr marL="685800" lvl="1">
              <a:spcBef>
                <a:spcPts val="500"/>
              </a:spcBef>
              <a:defRPr sz="2400"/>
            </a:lvl1pPr>
          </a:lstStyle>
          <a:p>
            <a:pPr lvl="1"/>
            <a:r>
              <a:rPr lang="en-GB"/>
              <a:t>Click icon to add picture</a:t>
            </a:r>
            <a:endParaRPr lang="it-IT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6050237C-0C4A-448D-A9EE-4B1565FC407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68964" y="5084521"/>
            <a:ext cx="2317711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76F9BAB0-364C-4BBC-B1A5-8F956B9175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27574" y="5478792"/>
            <a:ext cx="1845515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egnaposto immagine 10">
            <a:extLst>
              <a:ext uri="{FF2B5EF4-FFF2-40B4-BE49-F238E27FC236}">
                <a16:creationId xmlns:a16="http://schemas.microsoft.com/office/drawing/2014/main" id="{0C7B0640-2686-48D4-A9B4-5E7C6F874385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747461" y="2886074"/>
            <a:ext cx="1845515" cy="1845515"/>
          </a:xfrm>
          <a:solidFill>
            <a:srgbClr val="F2F2F2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6B14B212-4EE9-42B7-8E79-5F18E50C516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488841" y="5084521"/>
            <a:ext cx="2317702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4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F2D0AA49-412F-4E91-BBD7-B98D55A635E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47461" y="5464116"/>
            <a:ext cx="1845506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00" spc="15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egnaposto data 6">
            <a:extLst>
              <a:ext uri="{FF2B5EF4-FFF2-40B4-BE49-F238E27FC236}">
                <a16:creationId xmlns:a16="http://schemas.microsoft.com/office/drawing/2014/main" id="{88D8FC80-DAF7-4129-BFD1-959C18E176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16" name="Segnaposto piè di pagina 7">
            <a:extLst>
              <a:ext uri="{FF2B5EF4-FFF2-40B4-BE49-F238E27FC236}">
                <a16:creationId xmlns:a16="http://schemas.microsoft.com/office/drawing/2014/main" id="{76E8DB65-28F3-4260-8702-BB0C0F349D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17" name="Segnaposto numero diapositiva 8">
            <a:extLst>
              <a:ext uri="{FF2B5EF4-FFF2-40B4-BE49-F238E27FC236}">
                <a16:creationId xmlns:a16="http://schemas.microsoft.com/office/drawing/2014/main" id="{1A6B0E7B-FB8C-4414-B245-9039F2AA93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B7963E53-7E9B-4ACB-8AD0-0EE1E0001CAE}" type="slidenum">
              <a:t>‹#›</a:t>
            </a:fld>
            <a:endParaRPr lang="it-IT"/>
          </a:p>
        </p:txBody>
      </p:sp>
      <p:grpSp>
        <p:nvGrpSpPr>
          <p:cNvPr id="18" name="Gruppo 3">
            <a:extLst>
              <a:ext uri="{FF2B5EF4-FFF2-40B4-BE49-F238E27FC236}">
                <a16:creationId xmlns:a16="http://schemas.microsoft.com/office/drawing/2014/main" id="{6C6E6516-D074-423C-9C90-0B244D55FA57}"/>
              </a:ext>
            </a:extLst>
          </p:cNvPr>
          <p:cNvGrpSpPr/>
          <p:nvPr/>
        </p:nvGrpSpPr>
        <p:grpSpPr>
          <a:xfrm>
            <a:off x="7334246" y="0"/>
            <a:ext cx="4857750" cy="1724028"/>
            <a:chOff x="7334246" y="0"/>
            <a:chExt cx="4857750" cy="1724028"/>
          </a:xfrm>
        </p:grpSpPr>
        <p:cxnSp>
          <p:nvCxnSpPr>
            <p:cNvPr id="19" name="Connettore diritto 9">
              <a:extLst>
                <a:ext uri="{FF2B5EF4-FFF2-40B4-BE49-F238E27FC236}">
                  <a16:creationId xmlns:a16="http://schemas.microsoft.com/office/drawing/2014/main" id="{3C5F5BCB-A5D2-469B-A71C-47775C213410}"/>
                </a:ext>
              </a:extLst>
            </p:cNvPr>
            <p:cNvCxnSpPr/>
            <p:nvPr/>
          </p:nvCxnSpPr>
          <p:spPr>
            <a:xfrm flipH="1" flipV="1">
              <a:off x="7334246" y="0"/>
              <a:ext cx="4857750" cy="761996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  <p:cxnSp>
          <p:nvCxnSpPr>
            <p:cNvPr id="20" name="Connettore diritto 14">
              <a:extLst>
                <a:ext uri="{FF2B5EF4-FFF2-40B4-BE49-F238E27FC236}">
                  <a16:creationId xmlns:a16="http://schemas.microsoft.com/office/drawing/2014/main" id="{A79ADFD1-B43A-41E7-9DA9-2A6CB43F9C9D}"/>
                </a:ext>
              </a:extLst>
            </p:cNvPr>
            <p:cNvCxnSpPr/>
            <p:nvPr/>
          </p:nvCxnSpPr>
          <p:spPr>
            <a:xfrm>
              <a:off x="11487150" y="0"/>
              <a:ext cx="704846" cy="1724028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prstDash val="solid"/>
              <a:miter/>
            </a:ln>
          </p:spPr>
        </p:cxnSp>
      </p:grpSp>
    </p:spTree>
    <p:extLst>
      <p:ext uri="{BB962C8B-B14F-4D97-AF65-F5344CB8AC3E}">
        <p14:creationId xmlns:p14="http://schemas.microsoft.com/office/powerpoint/2010/main" val="3899222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l team di 8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3">
            <a:extLst>
              <a:ext uri="{FF2B5EF4-FFF2-40B4-BE49-F238E27FC236}">
                <a16:creationId xmlns:a16="http://schemas.microsoft.com/office/drawing/2014/main" id="{99CBAF90-5B2C-4102-B7C2-898D7938F956}"/>
              </a:ext>
            </a:extLst>
          </p:cNvPr>
          <p:cNvGrpSpPr/>
          <p:nvPr/>
        </p:nvGrpSpPr>
        <p:grpSpPr>
          <a:xfrm>
            <a:off x="0" y="473951"/>
            <a:ext cx="12191996" cy="5621338"/>
            <a:chOff x="0" y="473951"/>
            <a:chExt cx="12191996" cy="5621338"/>
          </a:xfrm>
        </p:grpSpPr>
        <p:pic>
          <p:nvPicPr>
            <p:cNvPr id="3" name="Elemento grafico 12">
              <a:extLst>
                <a:ext uri="{FF2B5EF4-FFF2-40B4-BE49-F238E27FC236}">
                  <a16:creationId xmlns:a16="http://schemas.microsoft.com/office/drawing/2014/main" id="{4A56919C-42A5-4EBF-8E28-7CDC9BE0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1"/>
              <a:ext cx="2057400" cy="1647821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4" name="Elemento grafico 13">
              <a:extLst>
                <a:ext uri="{FF2B5EF4-FFF2-40B4-BE49-F238E27FC236}">
                  <a16:creationId xmlns:a16="http://schemas.microsoft.com/office/drawing/2014/main" id="{4A1FF6E6-DE8B-44F7-83A6-70D56CAC5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8996" y="5180889"/>
              <a:ext cx="1143000" cy="914400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" name="Titolo 1">
            <a:extLst>
              <a:ext uri="{FF2B5EF4-FFF2-40B4-BE49-F238E27FC236}">
                <a16:creationId xmlns:a16="http://schemas.microsoft.com/office/drawing/2014/main" id="{D9609D68-5F58-4732-AC4B-DED94E53CE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5154" y="892180"/>
            <a:ext cx="8421688" cy="1325559"/>
          </a:xfrm>
        </p:spPr>
        <p:txBody>
          <a:bodyPr anchorCtr="1"/>
          <a:lstStyle>
            <a:lvl1pPr algn="ctr">
              <a:defRPr sz="280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6" name="Segnaposto immagine 10">
            <a:extLst>
              <a:ext uri="{FF2B5EF4-FFF2-40B4-BE49-F238E27FC236}">
                <a16:creationId xmlns:a16="http://schemas.microsoft.com/office/drawing/2014/main" id="{BAD6C26E-E309-4243-A43D-8271A7C1552B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877171" y="2428874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32A5DC59-E588-4E99-99E2-7C6D3EA16B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0164" y="3654381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36329855-CCB7-493C-8284-72C01E47AD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0164" y="3809747"/>
            <a:ext cx="1828800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Segnaposto immagine 10">
            <a:extLst>
              <a:ext uri="{FF2B5EF4-FFF2-40B4-BE49-F238E27FC236}">
                <a16:creationId xmlns:a16="http://schemas.microsoft.com/office/drawing/2014/main" id="{05B96790-B2E7-4E52-ACFF-93408FBF628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226274" y="2428874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FC7CB4FF-2DC4-42EB-B920-FC4CE902160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9258" y="3654381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BF2AEB4A-724B-49F2-8853-E17CCF33E6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9258" y="3809747"/>
            <a:ext cx="1828800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egnaposto immagine 10">
            <a:extLst>
              <a:ext uri="{FF2B5EF4-FFF2-40B4-BE49-F238E27FC236}">
                <a16:creationId xmlns:a16="http://schemas.microsoft.com/office/drawing/2014/main" id="{E972D235-EDCD-40D8-9080-4118BF437779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655588" y="2428874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FF943939-80DE-498C-AF4B-23782BEDC5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8351" y="3654381"/>
            <a:ext cx="2105131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660306D3-5391-4A59-87D0-7DBBF2BFFB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6003" y="3809747"/>
            <a:ext cx="2299853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egnaposto immagine 10">
            <a:extLst>
              <a:ext uri="{FF2B5EF4-FFF2-40B4-BE49-F238E27FC236}">
                <a16:creationId xmlns:a16="http://schemas.microsoft.com/office/drawing/2014/main" id="{98FC8469-17EB-48C3-9062-118D70B1FAC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36812" y="2428874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10FC8A68-7B66-4B88-ACDF-B0AC22B85D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59805" y="3654381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78F457EA-E2D0-4672-9799-5533DFB726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44480" y="3809747"/>
            <a:ext cx="1844125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Segnaposto immagine 10">
            <a:extLst>
              <a:ext uri="{FF2B5EF4-FFF2-40B4-BE49-F238E27FC236}">
                <a16:creationId xmlns:a16="http://schemas.microsoft.com/office/drawing/2014/main" id="{DF9FD07E-07A9-4274-9812-07254C96E80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877171" y="4287713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84F4B06D-D3A5-4A00-B5F9-C1072A6C7D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0164" y="5513210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2D2F68A0-F3C7-4D98-82EF-5272DDAF5C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500164" y="5668585"/>
            <a:ext cx="1828800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Segnaposto immagine 10">
            <a:extLst>
              <a:ext uri="{FF2B5EF4-FFF2-40B4-BE49-F238E27FC236}">
                <a16:creationId xmlns:a16="http://schemas.microsoft.com/office/drawing/2014/main" id="{019DC265-7F69-478A-A361-C67364173F4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226274" y="4287713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49F4BF75-F038-4A2F-AA2A-1A570C83AB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9258" y="5513210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2FE82C6-EB71-41A7-A35B-03224255DD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849258" y="5668585"/>
            <a:ext cx="1828800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Segnaposto immagine 10">
            <a:extLst>
              <a:ext uri="{FF2B5EF4-FFF2-40B4-BE49-F238E27FC236}">
                <a16:creationId xmlns:a16="http://schemas.microsoft.com/office/drawing/2014/main" id="{CE6B5851-384A-4C4A-BBBE-0212F14FA27C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655588" y="4287713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A02BE3C8-0662-4110-9EF1-497CB338AB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9928" y="5513210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Segnaposto testo 2">
            <a:extLst>
              <a:ext uri="{FF2B5EF4-FFF2-40B4-BE49-F238E27FC236}">
                <a16:creationId xmlns:a16="http://schemas.microsoft.com/office/drawing/2014/main" id="{D4D6EC14-515E-4BC7-8B02-23835803B4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339928" y="5668585"/>
            <a:ext cx="1813474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Segnaposto immagine 10">
            <a:extLst>
              <a:ext uri="{FF2B5EF4-FFF2-40B4-BE49-F238E27FC236}">
                <a16:creationId xmlns:a16="http://schemas.microsoft.com/office/drawing/2014/main" id="{74366C3C-F81B-4B18-B6B5-47E3EF4AC35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9136812" y="4287713"/>
            <a:ext cx="1066803" cy="1066803"/>
          </a:xfrm>
          <a:solidFill>
            <a:srgbClr val="FFFFFF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 sz="900"/>
            </a:lvl1pPr>
          </a:lstStyle>
          <a:p>
            <a:pPr lvl="0"/>
            <a:r>
              <a:rPr lang="en-GB"/>
              <a:t>Click icon to add picture</a:t>
            </a:r>
            <a:endParaRPr lang="it-IT"/>
          </a:p>
        </p:txBody>
      </p:sp>
      <p:sp>
        <p:nvSpPr>
          <p:cNvPr id="28" name="Segnaposto testo 2">
            <a:extLst>
              <a:ext uri="{FF2B5EF4-FFF2-40B4-BE49-F238E27FC236}">
                <a16:creationId xmlns:a16="http://schemas.microsoft.com/office/drawing/2014/main" id="{8C22F1E2-EABB-4E36-BDA2-ED469A8396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59805" y="5513210"/>
            <a:ext cx="1828800" cy="343064"/>
          </a:xfrm>
        </p:spPr>
        <p:txBody>
          <a:bodyPr anchorCtr="1">
            <a:noAutofit/>
          </a:bodyPr>
          <a:lstStyle>
            <a:lvl1pPr marL="0" indent="0" algn="ctr">
              <a:buNone/>
              <a:defRPr sz="1050" spc="15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Segnaposto testo 2">
            <a:extLst>
              <a:ext uri="{FF2B5EF4-FFF2-40B4-BE49-F238E27FC236}">
                <a16:creationId xmlns:a16="http://schemas.microsoft.com/office/drawing/2014/main" id="{299C9EF4-2A4B-4865-9907-2491B77D9C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744480" y="5668585"/>
            <a:ext cx="1844125" cy="343064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900" spc="150">
                <a:solidFill>
                  <a:srgbClr val="E9E6D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Segnaposto data 6">
            <a:extLst>
              <a:ext uri="{FF2B5EF4-FFF2-40B4-BE49-F238E27FC236}">
                <a16:creationId xmlns:a16="http://schemas.microsoft.com/office/drawing/2014/main" id="{838EFC49-63D6-43D2-B1FC-548A3F5D42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31" name="Segnaposto piè di pagina 7">
            <a:extLst>
              <a:ext uri="{FF2B5EF4-FFF2-40B4-BE49-F238E27FC236}">
                <a16:creationId xmlns:a16="http://schemas.microsoft.com/office/drawing/2014/main" id="{A6E5C70F-6ED4-42D8-A739-11FB8635C16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32" name="Segnaposto numero diapositiva 8">
            <a:extLst>
              <a:ext uri="{FF2B5EF4-FFF2-40B4-BE49-F238E27FC236}">
                <a16:creationId xmlns:a16="http://schemas.microsoft.com/office/drawing/2014/main" id="{96334CB6-571D-4524-BBD8-D4CED74DE71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 sz="900"/>
            </a:lvl1pPr>
          </a:lstStyle>
          <a:p>
            <a:pPr lvl="0"/>
            <a:fld id="{9686A1A9-AC3A-4D4C-BAA9-6BCBDD982726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065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3340CB4-E4A9-4B63-8CD0-882B77F25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18962D7-37B2-4022-9759-205404F0B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DFA253-10D6-4A78-B656-359295A0EE7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Tenorite"/>
              </a:defRPr>
            </a:lvl1pPr>
          </a:lstStyle>
          <a:p>
            <a:pPr lvl="0"/>
            <a:r>
              <a:rPr lang="it-IT"/>
              <a:t>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5EE84D-B5C0-4010-8943-C327980C60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Tenorite"/>
              </a:defRPr>
            </a:lvl1pPr>
          </a:lstStyle>
          <a:p>
            <a:pPr lvl="0"/>
            <a:r>
              <a:rPr lang="en-US"/>
              <a:t>GROUP 2 – QUANTUM GAME OF LIFE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DBC2C7-1E6A-4AFD-A5BB-1B225B62CAE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it-IT" sz="1200" b="0" i="0" u="none" strike="noStrike" kern="1200" cap="none" spc="0" baseline="0">
                <a:solidFill>
                  <a:srgbClr val="898989"/>
                </a:solidFill>
                <a:uFillTx/>
                <a:latin typeface="Tenorite"/>
              </a:defRPr>
            </a:lvl1pPr>
          </a:lstStyle>
          <a:p>
            <a:pPr lvl="0"/>
            <a:fld id="{32148DD9-EBBE-4E54-A2FB-80B33DD4A4B9}" type="slidenum"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marL="0" marR="0" lvl="0" indent="0" algn="l" defTabSz="914400" rtl="0" eaLnBrk="1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it-IT" sz="4400" b="0" i="0" u="none" strike="noStrike" kern="1200" cap="all" spc="0" baseline="0">
          <a:solidFill>
            <a:srgbClr val="000000"/>
          </a:solidFill>
          <a:uFillTx/>
          <a:latin typeface="Tenorite"/>
        </a:defRPr>
      </a:lvl1pPr>
    </p:titleStyle>
    <p:bodyStyle>
      <a:lvl1pPr marL="228600" marR="0" lvl="0" indent="-228600" algn="l" defTabSz="914400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it-IT" sz="2800" b="0" i="0" u="none" strike="noStrike" kern="1200" cap="none" spc="0" baseline="0">
          <a:solidFill>
            <a:srgbClr val="000000"/>
          </a:solidFill>
          <a:uFillTx/>
          <a:latin typeface="Tenorite"/>
        </a:defRPr>
      </a:lvl1pPr>
      <a:lvl2pPr marL="685800" marR="0" lvl="1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400" b="0" i="0" u="none" strike="noStrike" kern="1200" cap="none" spc="0" baseline="0">
          <a:solidFill>
            <a:srgbClr val="000000"/>
          </a:solidFill>
          <a:uFillTx/>
          <a:latin typeface="Tenorite"/>
        </a:defRPr>
      </a:lvl2pPr>
      <a:lvl3pPr marL="1143000" marR="0" lvl="2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2000" b="0" i="0" u="none" strike="noStrike" kern="1200" cap="none" spc="0" baseline="0">
          <a:solidFill>
            <a:srgbClr val="000000"/>
          </a:solidFill>
          <a:uFillTx/>
          <a:latin typeface="Tenorite"/>
        </a:defRPr>
      </a:lvl3pPr>
      <a:lvl4pPr marL="1600200" marR="0" lvl="3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Tenorite"/>
        </a:defRPr>
      </a:lvl4pPr>
      <a:lvl5pPr marL="2057400" marR="0" lvl="4" indent="-228600" algn="l" defTabSz="914400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it-IT" sz="1800" b="0" i="0" u="none" strike="noStrike" kern="1200" cap="none" spc="0" baseline="0">
          <a:solidFill>
            <a:srgbClr val="000000"/>
          </a:solidFill>
          <a:uFillTx/>
          <a:latin typeface="Tenorite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47000F-24D0-4CD5-9129-5319D2E73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8425" y="781665"/>
            <a:ext cx="9327961" cy="3141402"/>
          </a:xfrm>
        </p:spPr>
        <p:txBody>
          <a:bodyPr>
            <a:noAutofit/>
          </a:bodyPr>
          <a:lstStyle/>
          <a:p>
            <a:pPr lvl="0"/>
            <a:r>
              <a:rPr lang="it-IT" sz="6600" dirty="0"/>
              <a:t>Direct </a:t>
            </a:r>
            <a:r>
              <a:rPr lang="it-IT" sz="6600" dirty="0" err="1"/>
              <a:t>Percolation</a:t>
            </a:r>
            <a:r>
              <a:rPr lang="it-IT" sz="6600" dirty="0"/>
              <a:t> in Predator-</a:t>
            </a:r>
            <a:r>
              <a:rPr lang="it-IT" sz="6600" dirty="0" err="1"/>
              <a:t>Prey</a:t>
            </a:r>
            <a:r>
              <a:rPr lang="it-IT" sz="6600" dirty="0"/>
              <a:t> dynamics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613CC0-5FA3-4191-82FD-D2F2D21984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8426" y="3834582"/>
            <a:ext cx="7025572" cy="2241752"/>
          </a:xfrm>
        </p:spPr>
        <p:txBody>
          <a:bodyPr/>
          <a:lstStyle/>
          <a:p>
            <a:pPr lvl="0"/>
            <a:r>
              <a:rPr lang="it-IT" sz="2100" dirty="0" err="1"/>
              <a:t>Physics</a:t>
            </a:r>
            <a:r>
              <a:rPr lang="it-IT" sz="2100" dirty="0"/>
              <a:t> of Data – </a:t>
            </a:r>
            <a:r>
              <a:rPr lang="it-IT" sz="2100" dirty="0" err="1"/>
              <a:t>Physics</a:t>
            </a:r>
            <a:r>
              <a:rPr lang="it-IT" sz="2100" dirty="0"/>
              <a:t> of </a:t>
            </a:r>
            <a:r>
              <a:rPr lang="it-IT" sz="2100" dirty="0" err="1"/>
              <a:t>Complex</a:t>
            </a:r>
            <a:r>
              <a:rPr lang="it-IT" sz="2100" dirty="0"/>
              <a:t> Systems</a:t>
            </a:r>
            <a:endParaRPr lang="it-IT" sz="1800" dirty="0"/>
          </a:p>
          <a:p>
            <a:pPr lvl="0"/>
            <a:endParaRPr lang="it-IT" sz="1800" dirty="0"/>
          </a:p>
          <a:p>
            <a:pPr lvl="0"/>
            <a:endParaRPr lang="it-IT" sz="1800" dirty="0"/>
          </a:p>
          <a:p>
            <a:pPr lvl="0"/>
            <a:r>
              <a:rPr lang="it-IT" sz="2600" dirty="0"/>
              <a:t>Malagoli Pietro</a:t>
            </a:r>
            <a:endParaRPr lang="it-IT" sz="2400" dirty="0"/>
          </a:p>
          <a:p>
            <a:pPr lvl="0"/>
            <a:r>
              <a:rPr lang="it-IT" sz="2400" dirty="0" err="1"/>
              <a:t>October</a:t>
            </a:r>
            <a:r>
              <a:rPr lang="it-IT" sz="2400" dirty="0"/>
              <a:t> 27, 2025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12329B-44E5-405A-87AF-68D59A9219BC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2A9FA8-0B35-45AD-B259-353B67EFB01D}" type="slidenum">
              <a:rPr/>
              <a:t>1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5" name="Segnaposto piè di pagina 8">
            <a:extLst>
              <a:ext uri="{FF2B5EF4-FFF2-40B4-BE49-F238E27FC236}">
                <a16:creationId xmlns:a16="http://schemas.microsoft.com/office/drawing/2014/main" id="{7F139CC1-9B0F-4C24-9B64-9C177671EC9A}"/>
              </a:ext>
            </a:extLst>
          </p:cNvPr>
          <p:cNvSpPr txBox="1"/>
          <p:nvPr/>
        </p:nvSpPr>
        <p:spPr>
          <a:xfrm>
            <a:off x="3511341" y="6178838"/>
            <a:ext cx="5169313" cy="54264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 dirty="0">
                <a:solidFill>
                  <a:srgbClr val="898989"/>
                </a:solidFill>
                <a:uFillTx/>
                <a:latin typeface="BeraSerif-Bold"/>
              </a:rPr>
              <a:t>Pietro Malagoli – Direct Percolation in Predator-Prey dynamics</a:t>
            </a:r>
            <a:endParaRPr lang="en-US" sz="1200" b="0" i="0" u="none" strike="noStrike" kern="1200" cap="none" spc="0" baseline="0" dirty="0">
              <a:solidFill>
                <a:srgbClr val="898989"/>
              </a:solidFill>
              <a:uFillTx/>
              <a:latin typeface="Tenorit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BAF87-9BEF-F009-5307-5F20B2F0C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51E7C7D6-20B6-3BAA-BE73-139BA8558B5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F0EF47FE-6B16-2380-C25C-3007F236F10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10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44499BC-F160-1A66-D5A3-72FDAA420BDD}"/>
              </a:ext>
            </a:extLst>
          </p:cNvPr>
          <p:cNvSpPr txBox="1"/>
          <p:nvPr/>
        </p:nvSpPr>
        <p:spPr>
          <a:xfrm>
            <a:off x="1627908" y="391720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dirty="0">
                <a:solidFill>
                  <a:srgbClr val="000000"/>
                </a:solidFill>
                <a:latin typeface="Tenorite"/>
              </a:rPr>
              <a:t>MFT vs ISP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p:pic>
        <p:nvPicPr>
          <p:cNvPr id="9" name="Picture 8" descr="A graph of a number of numbers and a line graph&#10;&#10;AI-generated content may be incorrect.">
            <a:extLst>
              <a:ext uri="{FF2B5EF4-FFF2-40B4-BE49-F238E27FC236}">
                <a16:creationId xmlns:a16="http://schemas.microsoft.com/office/drawing/2014/main" id="{6EF9AA10-1FC9-29BC-74CC-B91867B29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038054"/>
            <a:ext cx="5761703" cy="3750729"/>
          </a:xfrm>
          <a:prstGeom prst="rect">
            <a:avLst/>
          </a:prstGeom>
        </p:spPr>
      </p:pic>
      <p:pic>
        <p:nvPicPr>
          <p:cNvPr id="11" name="Picture 10" descr="A graph showing a number of data&#10;&#10;AI-generated content may be incorrect.">
            <a:extLst>
              <a:ext uri="{FF2B5EF4-FFF2-40B4-BE49-F238E27FC236}">
                <a16:creationId xmlns:a16="http://schemas.microsoft.com/office/drawing/2014/main" id="{89A67D30-AF78-9F4A-3BBB-273DDAD5C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614" y="1506206"/>
            <a:ext cx="4473189" cy="27688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1F58A-72FC-E28A-02F7-0AB50AFAA3FE}"/>
              </a:ext>
            </a:extLst>
          </p:cNvPr>
          <p:cNvSpPr txBox="1"/>
          <p:nvPr/>
        </p:nvSpPr>
        <p:spPr>
          <a:xfrm>
            <a:off x="629265" y="4743233"/>
            <a:ext cx="10724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For </a:t>
            </a:r>
            <a:r>
              <a:rPr lang="it-IT" sz="2800" b="1" dirty="0"/>
              <a:t>high </a:t>
            </a:r>
            <a:r>
              <a:rPr lang="it-IT" sz="2800" b="1" dirty="0" err="1"/>
              <a:t>value</a:t>
            </a:r>
            <a:r>
              <a:rPr lang="it-IT" sz="2800" b="1" dirty="0"/>
              <a:t> </a:t>
            </a:r>
            <a:r>
              <a:rPr lang="it-IT" sz="2800" dirty="0"/>
              <a:t>of</a:t>
            </a:r>
            <a:r>
              <a:rPr lang="it-IT" sz="2800" b="1" dirty="0"/>
              <a:t> </a:t>
            </a:r>
            <a:r>
              <a:rPr lang="it-IT" sz="2800" b="1" dirty="0" err="1"/>
              <a:t>disappearance</a:t>
            </a:r>
            <a:r>
              <a:rPr lang="it-IT" sz="2800" b="1" dirty="0"/>
              <a:t> </a:t>
            </a:r>
            <a:r>
              <a:rPr lang="it-IT" sz="2800" dirty="0" err="1"/>
              <a:t>probability</a:t>
            </a:r>
            <a:r>
              <a:rPr lang="it-IT" sz="2800" dirty="0"/>
              <a:t>, the ISP model (</a:t>
            </a:r>
            <a:r>
              <a:rPr lang="it-IT" sz="2800" dirty="0" err="1"/>
              <a:t>both</a:t>
            </a:r>
            <a:r>
              <a:rPr lang="it-IT" sz="2800" dirty="0"/>
              <a:t> with and </a:t>
            </a:r>
            <a:r>
              <a:rPr lang="it-IT" sz="2800" dirty="0" err="1"/>
              <a:t>without</a:t>
            </a:r>
            <a:r>
              <a:rPr lang="it-IT" sz="2800" dirty="0"/>
              <a:t> </a:t>
            </a:r>
            <a:r>
              <a:rPr lang="it-IT" sz="2800" dirty="0" err="1"/>
              <a:t>diffusion</a:t>
            </a:r>
            <a:r>
              <a:rPr lang="it-IT" sz="2800" dirty="0"/>
              <a:t>) </a:t>
            </a:r>
            <a:r>
              <a:rPr lang="it-IT" sz="2800" dirty="0" err="1"/>
              <a:t>undergoes</a:t>
            </a:r>
            <a:r>
              <a:rPr lang="it-IT" sz="2800" dirty="0"/>
              <a:t> </a:t>
            </a:r>
            <a:r>
              <a:rPr lang="it-IT" sz="2800" b="1" dirty="0" err="1"/>
              <a:t>extinction</a:t>
            </a:r>
            <a:r>
              <a:rPr lang="it-IT" sz="2800" dirty="0"/>
              <a:t> </a:t>
            </a:r>
            <a:r>
              <a:rPr lang="it-IT" sz="2800" dirty="0" err="1"/>
              <a:t>at</a:t>
            </a:r>
            <a:r>
              <a:rPr lang="it-IT" sz="2800" dirty="0"/>
              <a:t> the </a:t>
            </a:r>
            <a:r>
              <a:rPr lang="it-IT" sz="2800" b="1" dirty="0"/>
              <a:t>first pass </a:t>
            </a:r>
            <a:r>
              <a:rPr lang="it-IT" sz="2800" b="1" dirty="0" err="1"/>
              <a:t>near</a:t>
            </a:r>
            <a:r>
              <a:rPr lang="it-IT" sz="2800" b="1" dirty="0"/>
              <a:t> zero</a:t>
            </a:r>
            <a:r>
              <a:rPr lang="it-IT" sz="2800" dirty="0"/>
              <a:t>, in </a:t>
            </a:r>
            <a:r>
              <a:rPr lang="it-IT" sz="2800" dirty="0" err="1"/>
              <a:t>opposition</a:t>
            </a:r>
            <a:r>
              <a:rPr lang="it-IT" sz="2800" dirty="0"/>
              <a:t> to </a:t>
            </a:r>
            <a:r>
              <a:rPr lang="it-IT" sz="2800" dirty="0" err="1"/>
              <a:t>what</a:t>
            </a:r>
            <a:r>
              <a:rPr lang="it-IT" sz="2800" dirty="0"/>
              <a:t> the </a:t>
            </a:r>
            <a:r>
              <a:rPr lang="it-IT" sz="2800" dirty="0" err="1"/>
              <a:t>continuous</a:t>
            </a:r>
            <a:r>
              <a:rPr lang="it-IT" sz="2800" dirty="0"/>
              <a:t> MFT </a:t>
            </a:r>
            <a:r>
              <a:rPr lang="it-IT" sz="2800" dirty="0" err="1"/>
              <a:t>approximation</a:t>
            </a:r>
            <a:r>
              <a:rPr lang="it-IT" sz="2800" dirty="0"/>
              <a:t> </a:t>
            </a:r>
            <a:r>
              <a:rPr lang="it-IT" sz="2800" dirty="0" err="1"/>
              <a:t>predicts</a:t>
            </a:r>
            <a:r>
              <a:rPr lang="it-IT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656391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29EE0-B0EC-C8E7-FB25-5012EAC82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0FCAA227-0005-DE49-EF66-EA56E90E938C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063EF3A6-64FA-6E51-F477-CD4AACC20672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11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2A5F658B-F7C2-3EF2-BA9C-47C0470F9D64}"/>
                  </a:ext>
                </a:extLst>
              </p:cNvPr>
              <p:cNvSpPr txBox="1"/>
              <p:nvPr/>
            </p:nvSpPr>
            <p:spPr>
              <a:xfrm>
                <a:off x="1627908" y="391720"/>
                <a:ext cx="8936184" cy="75174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Tenorite"/>
                  </a:rPr>
                  <a:t>RESULTS: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𝑑𝑖𝑠𝑎𝑝𝑝𝑒𝑎𝑟𝑎𝑛𝑐𝑒</m:t>
                        </m:r>
                      </m:sub>
                      <m:sup>
                        <m: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𝑙𝑜𝑐𝑎𝑙</m:t>
                        </m:r>
                      </m:sup>
                    </m:sSubSup>
                  </m:oMath>
                </a14:m>
                <a:endParaRPr lang="en-US" sz="3600" b="0" i="0" u="none" strike="noStrike" kern="1200" cap="none" spc="0" baseline="0" dirty="0">
                  <a:solidFill>
                    <a:srgbClr val="000000"/>
                  </a:solidFill>
                  <a:uFillTx/>
                  <a:latin typeface="Tenorite"/>
                </a:endParaRPr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2A5F658B-F7C2-3EF2-BA9C-47C0470F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08" y="391720"/>
                <a:ext cx="8936184" cy="751744"/>
              </a:xfrm>
              <a:prstGeom prst="rect">
                <a:avLst/>
              </a:prstGeom>
              <a:blipFill>
                <a:blip r:embed="rId2"/>
                <a:stretch>
                  <a:fillRect t="-6452" b="-20968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7">
            <a:extLst>
              <a:ext uri="{FF2B5EF4-FFF2-40B4-BE49-F238E27FC236}">
                <a16:creationId xmlns:a16="http://schemas.microsoft.com/office/drawing/2014/main" id="{5C0D2993-3FDD-3634-019B-2C415EE15B54}"/>
              </a:ext>
            </a:extLst>
          </p:cNvPr>
          <p:cNvSpPr txBox="1"/>
          <p:nvPr/>
        </p:nvSpPr>
        <p:spPr>
          <a:xfrm>
            <a:off x="1226576" y="1252367"/>
            <a:ext cx="10389162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The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probability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of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extinction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at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the first pass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near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zero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increases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with the 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time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spent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at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low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pathogen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values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.</a:t>
            </a:r>
          </a:p>
        </p:txBody>
      </p:sp>
      <p:pic>
        <p:nvPicPr>
          <p:cNvPr id="7" name="Picture 6" descr="A graph with orange lines&#10;&#10;AI-generated content may be incorrect.">
            <a:extLst>
              <a:ext uri="{FF2B5EF4-FFF2-40B4-BE49-F238E27FC236}">
                <a16:creationId xmlns:a16="http://schemas.microsoft.com/office/drawing/2014/main" id="{88AD5495-EF23-5AAA-F671-4848C52DB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71" y="2206474"/>
            <a:ext cx="5867464" cy="41498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CA779E-4A18-14D5-9F45-822E69A3297A}"/>
                  </a:ext>
                </a:extLst>
              </p:cNvPr>
              <p:cNvSpPr txBox="1"/>
              <p:nvPr/>
            </p:nvSpPr>
            <p:spPr>
              <a:xfrm>
                <a:off x="7094040" y="2481867"/>
                <a:ext cx="4202613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The </a:t>
                </a:r>
                <a:r>
                  <a:rPr lang="it-IT" sz="2800" dirty="0" err="1"/>
                  <a:t>probability</a:t>
                </a:r>
                <a:r>
                  <a:rPr lang="it-IT" sz="2800" dirty="0"/>
                  <a:t> of </a:t>
                </a:r>
                <a:r>
                  <a:rPr lang="it-IT" sz="2800" dirty="0" err="1"/>
                  <a:t>disappearance</a:t>
                </a:r>
                <a:r>
                  <a:rPr lang="it-IT" sz="2800" dirty="0"/>
                  <a:t> </a:t>
                </a:r>
                <a:r>
                  <a:rPr lang="it-IT" sz="2800" dirty="0" err="1"/>
                  <a:t>at</a:t>
                </a:r>
                <a:r>
                  <a:rPr lang="it-IT" sz="2800" dirty="0"/>
                  <a:t> the first pass </a:t>
                </a:r>
                <a:r>
                  <a:rPr lang="it-IT" sz="2800" dirty="0" err="1"/>
                  <a:t>near</a:t>
                </a:r>
                <a:r>
                  <a:rPr lang="it-IT" sz="2800" dirty="0"/>
                  <a:t> zero </a:t>
                </a:r>
                <a:r>
                  <a:rPr lang="it-IT" sz="2800" b="1" dirty="0" err="1"/>
                  <a:t>decreases</a:t>
                </a:r>
                <a:r>
                  <a:rPr lang="it-IT" sz="2800" b="1" dirty="0"/>
                  <a:t> with the </a:t>
                </a:r>
                <a:r>
                  <a:rPr lang="it-IT" sz="2800" b="1" dirty="0" err="1"/>
                  <a:t>increase</a:t>
                </a:r>
                <a:r>
                  <a:rPr lang="it-IT" sz="2800" b="1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800" dirty="0"/>
                  <a:t>, since it directly translates to longer times spent at low pathogen values.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𝝂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↓ ↑</m:t>
                      </m:r>
                      <m:sSup>
                        <m:sSupPr>
                          <m:ctrlPr>
                            <a:rPr lang="it-IT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it-IT" sz="28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CA779E-4A18-14D5-9F45-822E69A3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040" y="2481867"/>
                <a:ext cx="4202613" cy="3539430"/>
              </a:xfrm>
              <a:prstGeom prst="rect">
                <a:avLst/>
              </a:prstGeom>
              <a:blipFill>
                <a:blip r:embed="rId4"/>
                <a:stretch>
                  <a:fillRect l="-3048" t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908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1F580-9A73-4D5F-DFC0-DBDC94780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9142FFAA-C7DB-7C69-7ED6-2E68648F3DDF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6311F47F-75EC-1E29-9A1B-242C6D142D58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12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C870A67-FA2A-910F-C98A-7F0C7616B9E8}"/>
              </a:ext>
            </a:extLst>
          </p:cNvPr>
          <p:cNvSpPr txBox="1"/>
          <p:nvPr/>
        </p:nvSpPr>
        <p:spPr>
          <a:xfrm>
            <a:off x="1627908" y="391720"/>
            <a:ext cx="89361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RESULTS:</a:t>
            </a:r>
            <a:r>
              <a:rPr lang="en-US" sz="3600" b="0" i="0" u="none" strike="noStrike" kern="1200" cap="none" spc="0" dirty="0">
                <a:solidFill>
                  <a:srgbClr val="000000"/>
                </a:solidFill>
                <a:uFillTx/>
                <a:latin typeface="Tenorite"/>
              </a:rPr>
              <a:t> DIFFUSION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DCC9AF71-B768-1E17-C39D-B0AEF6E4B988}"/>
                  </a:ext>
                </a:extLst>
              </p:cNvPr>
              <p:cNvSpPr txBox="1"/>
              <p:nvPr/>
            </p:nvSpPr>
            <p:spPr>
              <a:xfrm>
                <a:off x="1230846" y="962501"/>
                <a:ext cx="10871702" cy="103598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Without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diffusion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the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simulation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an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ensemble of zero-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dimensional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systems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and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if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𝑑𝑖𝑠𝑎𝑝𝑝𝑒𝑎𝑟𝑎𝑛𝑐𝑒</m:t>
                        </m:r>
                      </m:sub>
                      <m:sup>
                        <m:r>
                          <a:rPr lang="it-IT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𝑙𝑜𝑐𝑎𝑙</m:t>
                        </m:r>
                      </m:sup>
                    </m:sSubSup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high,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extinction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occurs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</p:txBody>
          </p:sp>
        </mc:Choice>
        <mc:Fallback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DCC9AF71-B768-1E17-C39D-B0AEF6E4B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46" y="962501"/>
                <a:ext cx="10871702" cy="1035989"/>
              </a:xfrm>
              <a:prstGeom prst="rect">
                <a:avLst/>
              </a:prstGeom>
              <a:blipFill>
                <a:blip r:embed="rId2"/>
                <a:stretch>
                  <a:fillRect l="-1178" t="-6471" r="-785" b="-11765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graph with a line&#10;&#10;AI-generated content may be incorrect.">
            <a:extLst>
              <a:ext uri="{FF2B5EF4-FFF2-40B4-BE49-F238E27FC236}">
                <a16:creationId xmlns:a16="http://schemas.microsoft.com/office/drawing/2014/main" id="{AE3AF38F-6650-03FF-35B0-DCDA0AE4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46" y="2076994"/>
            <a:ext cx="6045702" cy="42008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2E549-BCFC-F7B4-889E-F766B260B0D2}"/>
                  </a:ext>
                </a:extLst>
              </p:cNvPr>
              <p:cNvSpPr txBox="1"/>
              <p:nvPr/>
            </p:nvSpPr>
            <p:spPr>
              <a:xfrm>
                <a:off x="7366000" y="2353647"/>
                <a:ext cx="423296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In the </a:t>
                </a:r>
                <a:r>
                  <a:rPr lang="it-IT" sz="2800" dirty="0" err="1"/>
                  <a:t>same</a:t>
                </a:r>
                <a:r>
                  <a:rPr lang="it-IT" sz="2800" dirty="0"/>
                  <a:t> way, </a:t>
                </a:r>
                <a:r>
                  <a:rPr lang="it-IT" sz="2800" dirty="0" err="1"/>
                  <a:t>if</a:t>
                </a:r>
                <a:r>
                  <a:rPr lang="it-IT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≳</m:t>
                    </m:r>
                    <m:r>
                      <a:rPr lang="it-IT" sz="28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800" b="1" dirty="0"/>
                  <a:t> </a:t>
                </a:r>
                <a:r>
                  <a:rPr lang="en-GB" sz="2800" dirty="0"/>
                  <a:t>, the simulation describes a </a:t>
                </a:r>
                <a:r>
                  <a:rPr lang="en-GB" sz="2800" b="1" dirty="0"/>
                  <a:t>unique region </a:t>
                </a:r>
                <a:r>
                  <a:rPr lang="en-GB" sz="2800" dirty="0"/>
                  <a:t>(</a:t>
                </a:r>
                <a:r>
                  <a:rPr lang="en-GB" sz="2800" u="sng" dirty="0"/>
                  <a:t>synchronization</a:t>
                </a:r>
                <a:r>
                  <a:rPr lang="en-GB" sz="2800" dirty="0"/>
                  <a:t>), the system behaves as in the MFT model and </a:t>
                </a:r>
                <a:r>
                  <a:rPr lang="en-GB" sz="2800" b="1" dirty="0"/>
                  <a:t>extinction</a:t>
                </a:r>
                <a:r>
                  <a:rPr lang="en-GB" sz="2800" dirty="0"/>
                  <a:t> occurs.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2E549-BCFC-F7B4-889E-F766B260B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00" y="2353647"/>
                <a:ext cx="4232965" cy="3108543"/>
              </a:xfrm>
              <a:prstGeom prst="rect">
                <a:avLst/>
              </a:prstGeom>
              <a:blipFill>
                <a:blip r:embed="rId4"/>
                <a:stretch>
                  <a:fillRect l="-2878" t="-1765" r="-4460" b="-4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263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B362A-861D-5F75-4E8B-79238DB96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363F3754-42E1-E90D-A239-FD1C0893F01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4FBC5AAE-2FA2-CE0C-01A0-27EB1FD6A171}"/>
              </a:ext>
            </a:extLst>
          </p:cNvPr>
          <p:cNvSpPr txBox="1"/>
          <p:nvPr/>
        </p:nvSpPr>
        <p:spPr>
          <a:xfrm>
            <a:off x="8563392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13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9ECA141-721C-B246-2296-8B009CBE1114}"/>
              </a:ext>
            </a:extLst>
          </p:cNvPr>
          <p:cNvSpPr txBox="1"/>
          <p:nvPr/>
        </p:nvSpPr>
        <p:spPr>
          <a:xfrm>
            <a:off x="1627908" y="391720"/>
            <a:ext cx="89361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dirty="0">
                <a:solidFill>
                  <a:srgbClr val="000000"/>
                </a:solidFill>
                <a:latin typeface="Tenorite"/>
              </a:rPr>
              <a:t>DIFFUSION STABILIZES THE FIXED POINT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47D89843-7643-4C9D-05FE-E10246824D2B}"/>
                  </a:ext>
                </a:extLst>
              </p:cNvPr>
              <p:cNvSpPr txBox="1"/>
              <p:nvPr/>
            </p:nvSpPr>
            <p:spPr>
              <a:xfrm>
                <a:off x="6096000" y="1455657"/>
                <a:ext cx="5200653" cy="4499052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However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for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high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values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𝒅𝒊𝒔𝒂𝒑𝒑𝒆𝒂𝒓𝒂𝒏𝒄𝒆</m:t>
                        </m:r>
                      </m:sub>
                      <m:sup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𝒍𝒐𝒄𝒂𝒍</m:t>
                        </m:r>
                      </m:sup>
                    </m:sSubSup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and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intermediate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diffusion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rates,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diffusion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can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stabilize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the discrete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stochastic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system to the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positive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fixed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point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by </a:t>
                </a:r>
                <a:r>
                  <a:rPr lang="it-IT" sz="2800" dirty="0" err="1"/>
                  <a:t>allowing</a:t>
                </a:r>
                <a:r>
                  <a:rPr lang="it-IT" sz="2800" dirty="0"/>
                  <a:t> </a:t>
                </a:r>
                <a:r>
                  <a:rPr lang="it-IT" sz="2800" dirty="0" err="1"/>
                  <a:t>regions</a:t>
                </a:r>
                <a:r>
                  <a:rPr lang="it-IT" sz="2800" dirty="0"/>
                  <a:t> with </a:t>
                </a:r>
                <a:r>
                  <a:rPr lang="it-IT" sz="2800" dirty="0" err="1"/>
                  <a:t>higher</a:t>
                </a:r>
                <a:r>
                  <a:rPr lang="it-IT" sz="2800" dirty="0"/>
                  <a:t> </a:t>
                </a:r>
                <a:r>
                  <a:rPr lang="it-IT" sz="2800" dirty="0" err="1"/>
                  <a:t>prey</a:t>
                </a:r>
                <a:r>
                  <a:rPr lang="it-IT" sz="2800" dirty="0"/>
                  <a:t> </a:t>
                </a:r>
                <a:r>
                  <a:rPr lang="it-IT" sz="2800" dirty="0" err="1"/>
                  <a:t>population</a:t>
                </a:r>
                <a:r>
                  <a:rPr lang="it-IT" sz="2800" dirty="0"/>
                  <a:t> to </a:t>
                </a:r>
                <a:r>
                  <a:rPr lang="it-IT" sz="2800" b="1" dirty="0" err="1"/>
                  <a:t>colonize</a:t>
                </a:r>
                <a:r>
                  <a:rPr lang="it-IT" sz="2800" dirty="0"/>
                  <a:t> </a:t>
                </a:r>
                <a:r>
                  <a:rPr lang="it-IT" sz="2800" dirty="0" err="1"/>
                  <a:t>regions</a:t>
                </a:r>
                <a:r>
                  <a:rPr lang="it-IT" sz="2800" dirty="0"/>
                  <a:t> </a:t>
                </a:r>
                <a:r>
                  <a:rPr lang="it-IT" sz="2800" dirty="0" err="1"/>
                  <a:t>where</a:t>
                </a:r>
                <a:r>
                  <a:rPr lang="it-IT" sz="2800" dirty="0"/>
                  <a:t> the </a:t>
                </a:r>
                <a:r>
                  <a:rPr lang="it-IT" sz="2800" dirty="0" err="1"/>
                  <a:t>pathogen</a:t>
                </a:r>
                <a:r>
                  <a:rPr lang="it-IT" sz="2800" dirty="0"/>
                  <a:t> </a:t>
                </a:r>
                <a:r>
                  <a:rPr lang="it-IT" sz="2800" dirty="0" err="1"/>
                  <a:t>went</a:t>
                </a:r>
                <a:r>
                  <a:rPr lang="it-IT" sz="2800" dirty="0"/>
                  <a:t> </a:t>
                </a:r>
                <a:r>
                  <a:rPr lang="it-IT" sz="2800" dirty="0" err="1"/>
                  <a:t>extinct</a:t>
                </a:r>
                <a:r>
                  <a:rPr lang="it-IT" sz="2800" dirty="0"/>
                  <a:t>, </a:t>
                </a:r>
                <a:r>
                  <a:rPr lang="it-IT" sz="2800" dirty="0" err="1"/>
                  <a:t>hence</a:t>
                </a:r>
                <a:r>
                  <a:rPr lang="it-IT" sz="2800" dirty="0"/>
                  <a:t> </a:t>
                </a:r>
                <a:r>
                  <a:rPr lang="it-IT" sz="2800" b="1" dirty="0" err="1"/>
                  <a:t>avoiding</a:t>
                </a:r>
                <a:r>
                  <a:rPr lang="it-IT" sz="2800" b="1" dirty="0"/>
                  <a:t> global </a:t>
                </a:r>
                <a:r>
                  <a:rPr lang="it-IT" sz="2800" b="1" dirty="0" err="1"/>
                  <a:t>disappearance</a:t>
                </a:r>
                <a:r>
                  <a:rPr lang="it-IT" sz="2800" dirty="0"/>
                  <a:t>.</a:t>
                </a:r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47D89843-7643-4C9D-05FE-E10246824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455657"/>
                <a:ext cx="5200653" cy="4499052"/>
              </a:xfrm>
              <a:prstGeom prst="rect">
                <a:avLst/>
              </a:prstGeom>
              <a:blipFill>
                <a:blip r:embed="rId2"/>
                <a:stretch>
                  <a:fillRect l="-2345" t="-1491" r="-3634" b="-298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graph&#10;&#10;AI-generated content may be incorrect.">
            <a:extLst>
              <a:ext uri="{FF2B5EF4-FFF2-40B4-BE49-F238E27FC236}">
                <a16:creationId xmlns:a16="http://schemas.microsoft.com/office/drawing/2014/main" id="{DC266289-BAA5-BA7C-0B08-F3EEB3634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60" y="1038052"/>
            <a:ext cx="4293870" cy="53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0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19753-9975-1553-67BC-9D26D2E80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197986B6-DAD2-9947-F0D4-094CB5916AAE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4D1E87A8-1BC8-A608-ED70-8A89CD355025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14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F42578D-E21C-B927-E0E6-34CD0E707983}"/>
              </a:ext>
            </a:extLst>
          </p:cNvPr>
          <p:cNvSpPr txBox="1"/>
          <p:nvPr/>
        </p:nvSpPr>
        <p:spPr>
          <a:xfrm>
            <a:off x="1617969" y="391720"/>
            <a:ext cx="89361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dirty="0">
                <a:solidFill>
                  <a:srgbClr val="000000"/>
                </a:solidFill>
                <a:latin typeface="Tenorite"/>
              </a:rPr>
              <a:t>ISP AS A DP PROCESS (1)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62EBF5C-E8F4-7645-C67D-DD0D0429EDF7}"/>
              </a:ext>
            </a:extLst>
          </p:cNvPr>
          <p:cNvSpPr txBox="1"/>
          <p:nvPr/>
        </p:nvSpPr>
        <p:spPr>
          <a:xfrm>
            <a:off x="1216636" y="1038051"/>
            <a:ext cx="10551294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The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presence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of 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DP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regimes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in predator-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prey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models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has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been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already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shown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in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previous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publications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D15A1D-D242-B500-3010-287C3EF745A5}"/>
                  </a:ext>
                </a:extLst>
              </p:cNvPr>
              <p:cNvSpPr txBox="1"/>
              <p:nvPr/>
            </p:nvSpPr>
            <p:spPr>
              <a:xfrm>
                <a:off x="7513984" y="1992158"/>
                <a:ext cx="44258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dirty="0"/>
                  <a:t>1D: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𝒅𝒊𝒔</m:t>
                        </m:r>
                      </m:sub>
                    </m:sSub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endParaRPr lang="en-GB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2D, 3D: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𝒅𝒊𝒔</m:t>
                        </m:r>
                      </m:sub>
                    </m:sSub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𝟑𝟓</m:t>
                    </m:r>
                  </m:oMath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D15A1D-D242-B500-3010-287C3EF74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84" y="1992158"/>
                <a:ext cx="4425847" cy="954107"/>
              </a:xfrm>
              <a:prstGeom prst="rect">
                <a:avLst/>
              </a:prstGeom>
              <a:blipFill>
                <a:blip r:embed="rId2"/>
                <a:stretch>
                  <a:fillRect l="-2479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84BF0A22-2A13-6413-01A8-CDE29BA3A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29" y="1992158"/>
            <a:ext cx="6223563" cy="4318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857B29-7EFF-B3E5-C146-24E95C844F29}"/>
                  </a:ext>
                </a:extLst>
              </p:cNvPr>
              <p:cNvSpPr txBox="1"/>
              <p:nvPr/>
            </p:nvSpPr>
            <p:spPr>
              <a:xfrm>
                <a:off x="7513984" y="3197119"/>
                <a:ext cx="428670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For </a:t>
                </a:r>
                <a:r>
                  <a:rPr lang="it-IT" sz="2800" dirty="0" err="1"/>
                  <a:t>these</a:t>
                </a:r>
                <a:r>
                  <a:rPr lang="it-IT" sz="2800" dirty="0"/>
                  <a:t> </a:t>
                </a:r>
                <a:r>
                  <a:rPr lang="it-IT" sz="2800" dirty="0" err="1"/>
                  <a:t>parameters</a:t>
                </a:r>
                <a:r>
                  <a:rPr lang="it-IT" sz="2800" dirty="0"/>
                  <a:t> </a:t>
                </a:r>
                <a:r>
                  <a:rPr lang="it-IT" sz="2800" dirty="0" err="1"/>
                  <a:t>value</a:t>
                </a:r>
                <a:r>
                  <a:rPr lang="it-IT" sz="2800" dirty="0"/>
                  <a:t>, ISP </a:t>
                </a:r>
                <a:r>
                  <a:rPr lang="it-IT" sz="2800" dirty="0" err="1"/>
                  <a:t>behaves</a:t>
                </a:r>
                <a:r>
                  <a:rPr lang="it-IT" sz="2800" dirty="0"/>
                  <a:t> </a:t>
                </a:r>
                <a:r>
                  <a:rPr lang="it-IT" sz="2800" dirty="0" err="1"/>
                  <a:t>as</a:t>
                </a:r>
                <a:r>
                  <a:rPr lang="it-IT" sz="2800" dirty="0"/>
                  <a:t> a DP </a:t>
                </a:r>
                <a:r>
                  <a:rPr lang="it-IT" sz="2800" dirty="0" err="1"/>
                  <a:t>process</a:t>
                </a:r>
                <a:r>
                  <a:rPr lang="it-IT" sz="2800" dirty="0"/>
                  <a:t>, </a:t>
                </a:r>
                <a:r>
                  <a:rPr lang="it-IT" sz="2800" dirty="0" err="1"/>
                  <a:t>which</a:t>
                </a:r>
                <a:r>
                  <a:rPr lang="it-IT" sz="2800" dirty="0"/>
                  <a:t> </a:t>
                </a:r>
                <a:r>
                  <a:rPr lang="it-IT" sz="2800" dirty="0" err="1"/>
                  <a:t>is</a:t>
                </a:r>
                <a:r>
                  <a:rPr lang="it-IT" sz="2800" dirty="0"/>
                  <a:t> </a:t>
                </a:r>
                <a:r>
                  <a:rPr lang="it-IT" sz="2800" b="1" dirty="0" err="1"/>
                  <a:t>determined</a:t>
                </a:r>
                <a:r>
                  <a:rPr lang="it-IT" sz="2800" b="1" dirty="0"/>
                  <a:t> </a:t>
                </a:r>
                <a:r>
                  <a:rPr lang="it-IT" sz="2800" b="1" dirty="0" err="1"/>
                  <a:t>only</a:t>
                </a:r>
                <a:r>
                  <a:rPr lang="it-IT" sz="2800" b="1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𝒅𝒊𝒔</m:t>
                        </m:r>
                      </m:sub>
                    </m:sSub>
                  </m:oMath>
                </a14:m>
                <a:r>
                  <a:rPr lang="it-IT" sz="2800" b="1" dirty="0"/>
                  <a:t> </a:t>
                </a:r>
                <a:r>
                  <a:rPr lang="it-IT" sz="2800" dirty="0"/>
                  <a:t>and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𝒊𝒏𝒗</m:t>
                        </m:r>
                      </m:sub>
                    </m:sSub>
                  </m:oMath>
                </a14:m>
                <a:r>
                  <a:rPr lang="it-IT" sz="2800" b="1" dirty="0"/>
                  <a:t>. 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857B29-7EFF-B3E5-C146-24E95C844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84" y="3197119"/>
                <a:ext cx="4286701" cy="1815882"/>
              </a:xfrm>
              <a:prstGeom prst="rect">
                <a:avLst/>
              </a:prstGeom>
              <a:blipFill>
                <a:blip r:embed="rId4"/>
                <a:stretch>
                  <a:fillRect l="-2987" t="-3020" r="-4694" b="-8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27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B276F-1A3A-F3A8-AAB5-3F51FF8C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EDC4F6DA-EAA2-746E-8D33-09CB310C9A08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9E4C5A7D-3896-58C0-B77D-4DC427C7DB2D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15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D1ECEA4-441A-BEFE-E98B-55B12D77CC54}"/>
              </a:ext>
            </a:extLst>
          </p:cNvPr>
          <p:cNvSpPr txBox="1"/>
          <p:nvPr/>
        </p:nvSpPr>
        <p:spPr>
          <a:xfrm>
            <a:off x="1617969" y="391720"/>
            <a:ext cx="89361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dirty="0">
                <a:solidFill>
                  <a:srgbClr val="000000"/>
                </a:solidFill>
                <a:latin typeface="Tenorite"/>
              </a:rPr>
              <a:t>ISP AS A DP PROCESS (2)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78E0E502-EC6C-DF6C-A333-3B57618E15DB}"/>
                  </a:ext>
                </a:extLst>
              </p:cNvPr>
              <p:cNvSpPr txBox="1"/>
              <p:nvPr/>
            </p:nvSpPr>
            <p:spPr>
              <a:xfrm>
                <a:off x="1216636" y="1047990"/>
                <a:ext cx="10551294" cy="3150542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To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verify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that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ISP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in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fact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a DP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process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we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need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to compute the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typical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exponents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𝜹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density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of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active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sites</a:t>
                </a:r>
                <a:r>
                  <a:rPr lang="it-IT" sz="2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𝝆</m:t>
                    </m:r>
                    <m:d>
                      <m:d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𝜹</m:t>
                        </m:r>
                      </m:sup>
                    </m:sSup>
                  </m:oMath>
                </a14:m>
                <a:r>
                  <a:rPr lang="it-IT" sz="28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8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sz="2800" i="1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stationary</a:t>
                </a:r>
                <a:r>
                  <a:rPr lang="it-IT" sz="2800" i="1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density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of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active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sites</a:t>
                </a:r>
                <a14:m>
                  <m:oMath xmlns:m="http://schemas.openxmlformats.org/officeDocument/2006/math">
                    <m:r>
                      <a:rPr lang="it-IT" sz="2800" b="0" i="0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2800" b="1" i="1" u="sng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1" i="1" u="sng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𝝆</m:t>
                        </m:r>
                      </m:e>
                      <m:sup>
                        <m:r>
                          <a:rPr lang="it-IT" sz="2800" b="1" i="1" u="sng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𝒔𝒕𝒂𝒕</m:t>
                        </m:r>
                      </m:sup>
                    </m:sSup>
                    <m:r>
                      <a:rPr lang="it-IT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sz="2800" b="1" i="1" u="sng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2800" b="1" i="1" u="sng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1" i="1" u="sng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it-IT" sz="2800" b="1" i="1" u="sng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800" b="1" i="1" u="sng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b="1" i="1" u="sng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2800" b="1" i="1" u="sng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2800" b="1" i="1" u="sng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it-IT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sz="280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  <a:endParaRPr lang="it-IT" sz="2800" b="1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𝝂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temporal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length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it-IT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it-IT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it-IT" sz="2800" b="1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𝝂</m:t>
                            </m:r>
                          </m:e>
                          <m:sub>
                            <m:r>
                              <a:rPr lang="it-IT" sz="2800" b="1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∥</m:t>
                            </m:r>
                          </m:sub>
                        </m:sSub>
                      </m:sup>
                    </m:sSup>
                    <m:r>
                      <a:rPr lang="it-IT" sz="28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it-IT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Also</a:t>
                </a:r>
                <a:r>
                  <a:rPr lang="it-IT" sz="2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, the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percolation</a:t>
                </a:r>
                <a:r>
                  <a:rPr lang="it-IT" sz="2800" u="sng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it-IT" sz="2800" u="sng" dirty="0" err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threshold</a:t>
                </a:r>
                <a:r>
                  <a:rPr lang="it-IT" sz="2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p>
                    </m:sSubSup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800" dirty="0">
                  <a:solidFill>
                    <a:srgbClr val="000000"/>
                  </a:solidFill>
                  <a:latin typeface="Aptos"/>
                </a:endParaRPr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78E0E502-EC6C-DF6C-A333-3B57618E1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36" y="1047990"/>
                <a:ext cx="10551294" cy="3150542"/>
              </a:xfrm>
              <a:prstGeom prst="rect">
                <a:avLst/>
              </a:prstGeom>
              <a:blipFill>
                <a:blip r:embed="rId2"/>
                <a:stretch>
                  <a:fillRect l="-1214" t="-2128" r="-983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383EAFF-2287-FA5C-6662-F9EBDA3F13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141853"/>
                  </p:ext>
                </p:extLst>
              </p:nvPr>
            </p:nvGraphicFramePr>
            <p:xfrm>
              <a:off x="1216636" y="3812967"/>
              <a:ext cx="10080017" cy="27720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6410">
                      <a:extLst>
                        <a:ext uri="{9D8B030D-6E8A-4147-A177-3AD203B41FA5}">
                          <a16:colId xmlns:a16="http://schemas.microsoft.com/office/drawing/2014/main" val="1292331442"/>
                        </a:ext>
                      </a:extLst>
                    </a:gridCol>
                    <a:gridCol w="2994267">
                      <a:extLst>
                        <a:ext uri="{9D8B030D-6E8A-4147-A177-3AD203B41FA5}">
                          <a16:colId xmlns:a16="http://schemas.microsoft.com/office/drawing/2014/main" val="173411264"/>
                        </a:ext>
                      </a:extLst>
                    </a:gridCol>
                    <a:gridCol w="1560444">
                      <a:extLst>
                        <a:ext uri="{9D8B030D-6E8A-4147-A177-3AD203B41FA5}">
                          <a16:colId xmlns:a16="http://schemas.microsoft.com/office/drawing/2014/main" val="3718335500"/>
                        </a:ext>
                      </a:extLst>
                    </a:gridCol>
                    <a:gridCol w="2812773">
                      <a:extLst>
                        <a:ext uri="{9D8B030D-6E8A-4147-A177-3AD203B41FA5}">
                          <a16:colId xmlns:a16="http://schemas.microsoft.com/office/drawing/2014/main" val="522269078"/>
                        </a:ext>
                      </a:extLst>
                    </a:gridCol>
                    <a:gridCol w="1586123">
                      <a:extLst>
                        <a:ext uri="{9D8B030D-6E8A-4147-A177-3AD203B41FA5}">
                          <a16:colId xmlns:a16="http://schemas.microsoft.com/office/drawing/2014/main" val="3097014333"/>
                        </a:ext>
                      </a:extLst>
                    </a:gridCol>
                  </a:tblGrid>
                  <a:tr h="430868">
                    <a:tc>
                      <a:txBody>
                        <a:bodyPr/>
                        <a:lstStyle/>
                        <a:p>
                          <a:pPr algn="ctr"/>
                          <a:endParaRPr lang="en-GB" sz="2400" i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ISP-1D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DP-1D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ISP-2D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DP-2D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688322"/>
                      </a:ext>
                    </a:extLst>
                  </a:tr>
                  <a:tr h="4308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37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±0.0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1)</m:t>
                                </m:r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0.16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46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±0.0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1)</m:t>
                                </m:r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0.45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7297935"/>
                      </a:ext>
                    </a:extLst>
                  </a:tr>
                  <a:tr h="43086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1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oMath>
                            </m:oMathPara>
                          </a14:m>
                          <a:endParaRPr lang="en-GB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0.6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±0.0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1)</m:t>
                                </m:r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0.276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  <m:r>
                                  <a:rPr lang="en-GB" sz="240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±0.0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1)</m:t>
                                </m:r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0.58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681008"/>
                      </a:ext>
                    </a:extLst>
                  </a:tr>
                  <a:tr h="5858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𝝂</m:t>
                                    </m:r>
                                  </m:e>
                                  <m:sub>
                                    <m: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1.6</m:t>
                                    </m:r>
                                    <m:r>
                                      <a:rPr lang="it-IT" sz="2400" b="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400" i="0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±0.179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1.73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400" i="0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(1.1</m:t>
                                </m:r>
                                <m:r>
                                  <m:rPr>
                                    <m:nor/>
                                  </m:rPr>
                                  <a:rPr lang="it-IT" sz="2400" b="0" i="0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it-IT" sz="2400" b="0" i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±</m:t>
                                </m:r>
                                <m:r>
                                  <m:rPr>
                                    <m:nor/>
                                  </m:rPr>
                                  <a:rPr lang="en-GB" sz="2400" i="0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0.18)</m:t>
                                </m:r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1.29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9672613"/>
                      </a:ext>
                    </a:extLst>
                  </a:tr>
                  <a:tr h="5858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𝑫</m:t>
                                    </m:r>
                                  </m:e>
                                  <m:sub>
                                    <m: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b>
                                  <m:sup>
                                    <m:r>
                                      <a:rPr lang="it-IT" sz="2400" b="1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GB" sz="2400" b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sz="240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0.04239 ±</m:t>
                                </m:r>
                                <m:r>
                                  <a:rPr lang="it-IT" sz="2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0.5</m:t>
                                </m:r>
                                <m:r>
                                  <m:rPr>
                                    <m:sty m:val="p"/>
                                  </m:rPr>
                                  <a:rPr lang="it-IT" sz="2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it-IT" sz="2400" b="0" i="1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−4)</m:t>
                                </m:r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GB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0.0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GB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</m:t>
                                    </m:r>
                                    <m:r>
                                      <a:rPr lang="en-GB" sz="240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±0.5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it-IT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it-IT" sz="2400" b="0" i="1" smtClean="0">
                                        <a:solidFill>
                                          <a:sysClr val="windowText" lastClr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941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383EAFF-2287-FA5C-6662-F9EBDA3F13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9141853"/>
                  </p:ext>
                </p:extLst>
              </p:nvPr>
            </p:nvGraphicFramePr>
            <p:xfrm>
              <a:off x="1216636" y="3812967"/>
              <a:ext cx="10080017" cy="25433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6410">
                      <a:extLst>
                        <a:ext uri="{9D8B030D-6E8A-4147-A177-3AD203B41FA5}">
                          <a16:colId xmlns:a16="http://schemas.microsoft.com/office/drawing/2014/main" val="1292331442"/>
                        </a:ext>
                      </a:extLst>
                    </a:gridCol>
                    <a:gridCol w="2994267">
                      <a:extLst>
                        <a:ext uri="{9D8B030D-6E8A-4147-A177-3AD203B41FA5}">
                          <a16:colId xmlns:a16="http://schemas.microsoft.com/office/drawing/2014/main" val="173411264"/>
                        </a:ext>
                      </a:extLst>
                    </a:gridCol>
                    <a:gridCol w="1560444">
                      <a:extLst>
                        <a:ext uri="{9D8B030D-6E8A-4147-A177-3AD203B41FA5}">
                          <a16:colId xmlns:a16="http://schemas.microsoft.com/office/drawing/2014/main" val="3718335500"/>
                        </a:ext>
                      </a:extLst>
                    </a:gridCol>
                    <a:gridCol w="2812773">
                      <a:extLst>
                        <a:ext uri="{9D8B030D-6E8A-4147-A177-3AD203B41FA5}">
                          <a16:colId xmlns:a16="http://schemas.microsoft.com/office/drawing/2014/main" val="522269078"/>
                        </a:ext>
                      </a:extLst>
                    </a:gridCol>
                    <a:gridCol w="1586123">
                      <a:extLst>
                        <a:ext uri="{9D8B030D-6E8A-4147-A177-3AD203B41FA5}">
                          <a16:colId xmlns:a16="http://schemas.microsoft.com/office/drawing/2014/main" val="309701433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GB" sz="2400" i="1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ISP-1D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DP-1D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ISP-2D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dirty="0">
                              <a:solidFill>
                                <a:sysClr val="windowText" lastClr="000000"/>
                              </a:solidFill>
                            </a:rPr>
                            <a:t>DP-2D</a:t>
                          </a:r>
                          <a:endParaRPr lang="en-GB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996883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1" t="-110667" r="-795676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110667" r="-199187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0.16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65" t="-110667" r="-56710" b="-3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0.45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729793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1" t="-210667" r="-795676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210667" r="-199187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0.276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65" t="-210667" r="-56710" b="-2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0.58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8681008"/>
                      </a:ext>
                    </a:extLst>
                  </a:tr>
                  <a:tr h="585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1" t="-240206" r="-795676" b="-1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240206" r="-199187" b="-1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1.73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65" t="-240206" r="-56710" b="-1010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2400" i="0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1.29</a:t>
                          </a:r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9E6D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9672613"/>
                      </a:ext>
                    </a:extLst>
                  </a:tr>
                  <a:tr h="585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41" t="-343750" r="-795676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805" t="-343750" r="-199187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165" t="-343750" r="-56710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400" i="0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89417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45954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923B9-5624-6F21-6100-E9F99A0D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2B9252EB-7864-1CC0-5BAA-3BE7A4555975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E526BD17-BD4C-8547-BA88-B009E3158682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16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32406A6-BBF9-5C32-7F79-52AE976AB86A}"/>
              </a:ext>
            </a:extLst>
          </p:cNvPr>
          <p:cNvSpPr txBox="1"/>
          <p:nvPr/>
        </p:nvSpPr>
        <p:spPr>
          <a:xfrm>
            <a:off x="1617969" y="391720"/>
            <a:ext cx="89361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dirty="0">
                <a:solidFill>
                  <a:srgbClr val="000000"/>
                </a:solidFill>
                <a:latin typeface="Tenorite"/>
              </a:rPr>
              <a:t>WAVE TRAINS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75F8F9-D82A-5F74-BCEF-A8C4A0FF926A}"/>
                  </a:ext>
                </a:extLst>
              </p:cNvPr>
              <p:cNvSpPr txBox="1"/>
              <p:nvPr/>
            </p:nvSpPr>
            <p:spPr>
              <a:xfrm>
                <a:off x="1463040" y="1038051"/>
                <a:ext cx="10119359" cy="5342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For </a:t>
                </a:r>
                <a:r>
                  <a:rPr lang="it-IT" sz="2800" b="1" dirty="0"/>
                  <a:t>high </a:t>
                </a:r>
                <a:r>
                  <a:rPr lang="it-IT" sz="2800" b="1" dirty="0" err="1"/>
                  <a:t>values</a:t>
                </a:r>
                <a:r>
                  <a:rPr lang="it-IT" sz="2800" b="1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𝒅𝒊𝒔𝒂𝒑𝒑𝒆𝒂𝒓𝒂𝒏𝒄𝒆</m:t>
                        </m:r>
                      </m:sub>
                      <m:sup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𝒍𝒐𝒄𝒂𝒍</m:t>
                        </m:r>
                      </m:sup>
                    </m:sSubSup>
                  </m:oMath>
                </a14:m>
                <a:r>
                  <a:rPr lang="en-GB" sz="2800" b="1" dirty="0"/>
                  <a:t> </a:t>
                </a:r>
                <a:r>
                  <a:rPr lang="en-GB" sz="2800" dirty="0"/>
                  <a:t>and </a:t>
                </a:r>
                <a:r>
                  <a:rPr lang="en-GB" sz="2800" b="1" dirty="0"/>
                  <a:t>intermediate diffusion </a:t>
                </a:r>
                <a:r>
                  <a:rPr lang="en-GB" sz="2800" dirty="0"/>
                  <a:t>rates, a complex behaviour can emerge, leading to the </a:t>
                </a:r>
                <a:r>
                  <a:rPr lang="en-GB" sz="2800" b="1" dirty="0"/>
                  <a:t>convergence to the positive fixed point</a:t>
                </a:r>
                <a:r>
                  <a:rPr lang="en-GB" sz="2800" dirty="0"/>
                  <a:t>: </a:t>
                </a:r>
                <a:r>
                  <a:rPr lang="en-GB" sz="2800" b="1" dirty="0"/>
                  <a:t>Fisher waves</a:t>
                </a:r>
                <a:r>
                  <a:rPr lang="en-GB" sz="2800" dirty="0"/>
                  <a:t>.</a:t>
                </a:r>
              </a:p>
              <a:p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u="sng" dirty="0"/>
                  <a:t>Velocity</a:t>
                </a:r>
                <a:r>
                  <a:rPr lang="en-GB" sz="2800" dirty="0"/>
                  <a:t>: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</m:rad>
                  </m:oMath>
                </a14:m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u="sng" dirty="0"/>
                  <a:t>Wave length</a:t>
                </a:r>
                <a:r>
                  <a:rPr lang="en-GB" sz="2800" dirty="0"/>
                  <a:t>: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lit/>
                          </m:rPr>
                          <a:rPr lang="it-IT" sz="28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rad>
                  </m:oMath>
                </a14:m>
                <a:r>
                  <a:rPr lang="en-GB" sz="2800" dirty="0"/>
                  <a:t> </a:t>
                </a:r>
              </a:p>
              <a:p>
                <a:r>
                  <a:rPr lang="en-GB" sz="2800" dirty="0"/>
                  <a:t>where </a:t>
                </a:r>
                <a14:m>
                  <m:oMath xmlns:m="http://schemas.openxmlformats.org/officeDocument/2006/math">
                    <m:r>
                      <a:rPr lang="it-IT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2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280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i="1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selective advantage.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it-IT" sz="2800" b="1" dirty="0" err="1"/>
                  <a:t>Occupancy</a:t>
                </a:r>
                <a:r>
                  <a:rPr lang="it-IT" sz="2800" b="1" dirty="0"/>
                  <a:t> </a:t>
                </a:r>
                <a:r>
                  <a:rPr lang="it-IT" sz="2800" b="1" dirty="0" err="1"/>
                  <a:t>growth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GB" sz="2800" b="1" dirty="0"/>
                  <a:t> system’s dimension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800" dirty="0"/>
                  <a:t>The </a:t>
                </a:r>
                <a:r>
                  <a:rPr lang="en-GB" sz="2800" b="1" dirty="0"/>
                  <a:t>transition probability </a:t>
                </a:r>
                <a:r>
                  <a:rPr lang="en-GB" sz="2800" dirty="0"/>
                  <a:t>to such regime </a:t>
                </a:r>
                <a:r>
                  <a:rPr lang="en-GB" sz="2800" b="1" dirty="0"/>
                  <a:t>grows linearly </a:t>
                </a:r>
                <a:r>
                  <a:rPr lang="en-GB" sz="2800" dirty="0"/>
                  <a:t>with the </a:t>
                </a:r>
                <a:r>
                  <a:rPr lang="en-GB" sz="2800" b="1" dirty="0"/>
                  <a:t>system’s size</a:t>
                </a:r>
                <a:r>
                  <a:rPr lang="en-GB" sz="2800" dirty="0"/>
                  <a:t>.</a:t>
                </a:r>
              </a:p>
              <a:p>
                <a:endParaRPr lang="en-GB" sz="2800" dirty="0"/>
              </a:p>
              <a:p>
                <a:r>
                  <a:rPr lang="en-GB" i="1" dirty="0"/>
                  <a:t>Source: </a:t>
                </a:r>
                <a:r>
                  <a:rPr lang="de-DE" dirty="0"/>
                  <a:t>R. A. Fisher</a:t>
                </a:r>
                <a:r>
                  <a:rPr lang="de-DE" i="1" dirty="0"/>
                  <a:t>, The </a:t>
                </a:r>
                <a:r>
                  <a:rPr lang="de-DE" i="1" dirty="0" err="1"/>
                  <a:t>wave</a:t>
                </a:r>
                <a:r>
                  <a:rPr lang="de-DE" i="1" dirty="0"/>
                  <a:t> </a:t>
                </a:r>
                <a:r>
                  <a:rPr lang="de-DE" i="1" dirty="0" err="1"/>
                  <a:t>of</a:t>
                </a:r>
                <a:r>
                  <a:rPr lang="de-DE" i="1" dirty="0"/>
                  <a:t> </a:t>
                </a:r>
                <a:r>
                  <a:rPr lang="de-DE" i="1" dirty="0" err="1"/>
                  <a:t>advance</a:t>
                </a:r>
                <a:r>
                  <a:rPr lang="de-DE" i="1" dirty="0"/>
                  <a:t> </a:t>
                </a:r>
                <a:r>
                  <a:rPr lang="de-DE" i="1" dirty="0" err="1"/>
                  <a:t>of</a:t>
                </a:r>
                <a:r>
                  <a:rPr lang="de-DE" i="1" dirty="0"/>
                  <a:t> </a:t>
                </a:r>
                <a:r>
                  <a:rPr lang="de-DE" i="1" dirty="0" err="1"/>
                  <a:t>advantageous</a:t>
                </a:r>
                <a:r>
                  <a:rPr lang="de-DE" i="1" dirty="0"/>
                  <a:t> genes,  </a:t>
                </a:r>
                <a:r>
                  <a:rPr lang="de-DE" dirty="0"/>
                  <a:t>Ann. Eugen. 7, 355 (1937)</a:t>
                </a:r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75F8F9-D82A-5F74-BCEF-A8C4A0FF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040" y="1038051"/>
                <a:ext cx="10119359" cy="5342681"/>
              </a:xfrm>
              <a:prstGeom prst="rect">
                <a:avLst/>
              </a:prstGeom>
              <a:blipFill>
                <a:blip r:embed="rId2"/>
                <a:stretch>
                  <a:fillRect l="-1205" t="-228" r="-1145" b="-7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88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B0A12F59-42DB-4840-A901-72843EC7C0E0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BeraSerif-Bold"/>
              </a:rPr>
              <a:t>Pietro Malagoli - Integrated optical multi-ion quantum logic</a:t>
            </a:r>
            <a:endParaRPr lang="en-US" sz="12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A36890C3-AD4A-426F-AA78-D579D71F0C24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DFEDDF-3DD6-4639-8FF4-B2C21F5B89B1}" type="slidenum">
              <a:rPr/>
              <a:t>17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094F562-DDA5-4D52-8F01-C86DF7970090}"/>
              </a:ext>
            </a:extLst>
          </p:cNvPr>
          <p:cNvSpPr txBox="1"/>
          <p:nvPr/>
        </p:nvSpPr>
        <p:spPr>
          <a:xfrm>
            <a:off x="1627908" y="3105833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dirty="0">
                <a:solidFill>
                  <a:srgbClr val="000000"/>
                </a:solidFill>
                <a:latin typeface="Tenorite"/>
              </a:rPr>
              <a:t>THANK YOU FOR THE ATTENTION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4224277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B65AA-D0AE-5F70-7BE1-38DA1B4FA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22A5E999-DDFC-F73B-191F-E7319B138FE1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07AE624A-2FC3-C6CA-6C64-526ECD1A9E59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18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42E12756-A171-1670-83FA-46BC1989721D}"/>
                  </a:ext>
                </a:extLst>
              </p:cNvPr>
              <p:cNvSpPr txBox="1"/>
              <p:nvPr/>
            </p:nvSpPr>
            <p:spPr>
              <a:xfrm>
                <a:off x="1617969" y="391720"/>
                <a:ext cx="8936184" cy="75174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Tenorite"/>
                  </a:rPr>
                  <a:t>ADDITIONAL MATERIAL: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𝑑𝑖𝑠𝑎𝑝𝑝𝑒𝑎𝑟𝑎𝑛𝑐𝑒</m:t>
                        </m:r>
                      </m:sub>
                      <m:sup>
                        <m:r>
                          <a:rPr lang="it-IT" sz="3600" b="0" i="1" u="none" strike="noStrike" kern="1200" cap="none" spc="0" baseline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𝑙𝑜𝑐𝑎𝑙</m:t>
                        </m:r>
                      </m:sup>
                    </m:sSubSup>
                  </m:oMath>
                </a14:m>
                <a:endParaRPr lang="en-US" sz="3600" b="0" i="0" u="none" strike="noStrike" kern="1200" cap="none" spc="0" baseline="0" dirty="0">
                  <a:solidFill>
                    <a:srgbClr val="000000"/>
                  </a:solidFill>
                  <a:uFillTx/>
                  <a:latin typeface="Tenorite"/>
                </a:endParaRPr>
              </a:p>
            </p:txBody>
          </p:sp>
        </mc:Choice>
        <mc:Fallback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42E12756-A171-1670-83FA-46BC19897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91720"/>
                <a:ext cx="8936184" cy="751744"/>
              </a:xfrm>
              <a:prstGeom prst="rect">
                <a:avLst/>
              </a:prstGeom>
              <a:blipFill>
                <a:blip r:embed="rId2"/>
                <a:stretch>
                  <a:fillRect t="-6452" b="-20968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76B101-132F-3484-CB84-2E63061439BA}"/>
                  </a:ext>
                </a:extLst>
              </p:cNvPr>
              <p:cNvSpPr txBox="1"/>
              <p:nvPr/>
            </p:nvSpPr>
            <p:spPr>
              <a:xfrm>
                <a:off x="1525603" y="1143464"/>
                <a:ext cx="9771050" cy="4925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dirty="0" err="1">
                    <a:solidFill>
                      <a:srgbClr val="000000"/>
                    </a:solidFill>
                  </a:rPr>
                  <a:t>We</a:t>
                </a:r>
                <a:r>
                  <a:rPr lang="it-IT" sz="2400" dirty="0">
                    <a:solidFill>
                      <a:srgbClr val="000000"/>
                    </a:solidFill>
                  </a:rPr>
                  <a:t> can </a:t>
                </a:r>
                <a:r>
                  <a:rPr lang="it-IT" sz="2400" dirty="0" err="1">
                    <a:solidFill>
                      <a:srgbClr val="000000"/>
                    </a:solidFill>
                  </a:rPr>
                  <a:t>give</a:t>
                </a:r>
                <a:r>
                  <a:rPr lang="it-IT" sz="2400" dirty="0">
                    <a:solidFill>
                      <a:srgbClr val="000000"/>
                    </a:solidFill>
                  </a:rPr>
                  <a:t> an </a:t>
                </a:r>
                <a:r>
                  <a:rPr lang="it-IT" sz="2400" dirty="0" err="1">
                    <a:solidFill>
                      <a:srgbClr val="000000"/>
                    </a:solidFill>
                  </a:rPr>
                  <a:t>analytical</a:t>
                </a:r>
                <a:r>
                  <a:rPr lang="it-IT" sz="2400" dirty="0">
                    <a:solidFill>
                      <a:srgbClr val="000000"/>
                    </a:solidFill>
                  </a:rPr>
                  <a:t> </a:t>
                </a:r>
                <a:r>
                  <a:rPr lang="it-IT" sz="2400" dirty="0" err="1">
                    <a:solidFill>
                      <a:srgbClr val="000000"/>
                    </a:solidFill>
                  </a:rPr>
                  <a:t>approximation</a:t>
                </a:r>
                <a:r>
                  <a:rPr lang="it-IT" sz="2400" dirty="0">
                    <a:solidFill>
                      <a:srgbClr val="000000"/>
                    </a:solidFill>
                  </a:rPr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𝑑𝑖𝑠𝑎𝑝𝑝𝑒𝑎𝑟𝑎𝑛𝑐𝑒</m:t>
                        </m:r>
                      </m:sub>
                      <m:sup>
                        <m:r>
                          <a:rPr lang="it-IT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𝑙𝑜𝑐𝑎𝑙</m:t>
                        </m:r>
                      </m:sup>
                    </m:sSubSup>
                    <m: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sz="2400" b="0" dirty="0">
                  <a:solidFill>
                    <a:srgbClr val="00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dirty="0"/>
                  <a:t>Approximate the stochastic dynamics of </a:t>
                </a:r>
                <a:r>
                  <a:rPr lang="en-GB" sz="2400" i="1" dirty="0"/>
                  <a:t>y</a:t>
                </a:r>
                <a:r>
                  <a:rPr lang="en-GB" sz="2400" dirty="0"/>
                  <a:t> with its MFT version: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’=</m:t>
                    </m:r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-</m:t>
                    </m:r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σy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; (</m:t>
                    </m:r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 &lt; 1).</m:t>
                    </m:r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400" i="1" dirty="0"/>
                  <a:t>X </a:t>
                </a:r>
                <a:r>
                  <a:rPr lang="en-GB" sz="2400" dirty="0"/>
                  <a:t>is low </a:t>
                </a:r>
                <a:r>
                  <a:rPr lang="en-GB" sz="2400" dirty="0" err="1"/>
                  <a:t>iff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400" i="1" dirty="0"/>
                  <a:t>. </a:t>
                </a:r>
                <a:r>
                  <a:rPr lang="en-GB" sz="2400" dirty="0"/>
                  <a:t>For </a:t>
                </a:r>
                <a:r>
                  <a:rPr lang="en-GB" sz="2400" i="1" dirty="0"/>
                  <a:t>y</a:t>
                </a:r>
                <a:r>
                  <a:rPr lang="en-GB" sz="2400" dirty="0"/>
                  <a:t> to reach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i="1" dirty="0"/>
                  <a:t> </a:t>
                </a:r>
                <a:r>
                  <a:rPr lang="en-GB" sz="2400" dirty="0"/>
                  <a:t>it takes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4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it-IT" sz="2400" i="1">
                              <a:latin typeface="Cambria Math" panose="02040503050406030204" pitchFamily="18" charset="0"/>
                            </a:rPr>
                            <m:t>σ</m:t>
                          </m:r>
                        </m:den>
                      </m:f>
                      <m:r>
                        <a:rPr lang="it-IT" sz="2400" i="1">
                          <a:latin typeface="Cambria Math" panose="02040503050406030204" pitchFamily="18" charset="0"/>
                        </a:rPr>
                        <m:t>𝑙</m:t>
                      </m:r>
                      <m:func>
                        <m:func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m:rPr>
                                  <m:lit/>
                                </m:rPr>
                                <a:rPr lang="it-IT" sz="24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den>
                                  </m:f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it-IT" sz="2400" i="1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GB" sz="2400" dirty="0"/>
                  <a:t>Once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it-IT" sz="2400" b="0" i="1" smtClean="0"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it-IT" sz="2400" b="0" i="1" smtClean="0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≃0</m:t>
                    </m:r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GB" sz="2400" dirty="0"/>
                  <a:t> Thus for </a:t>
                </a:r>
                <a:r>
                  <a:rPr lang="en-GB" sz="2400" i="1" dirty="0"/>
                  <a:t>x </a:t>
                </a:r>
                <a:r>
                  <a:rPr lang="en-GB" sz="2400" dirty="0"/>
                  <a:t>to increase up to a larger number </a:t>
                </a:r>
                <a:r>
                  <a:rPr lang="en-GB" sz="2400" i="1" dirty="0"/>
                  <a:t>k</a:t>
                </a:r>
                <a:r>
                  <a:rPr lang="en-GB" sz="2400" dirty="0"/>
                  <a:t> it takes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it-IT" sz="24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func>
                      <m:func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func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GB" sz="2400" dirty="0"/>
                  <a:t>During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sSub>
                          <m:sSub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sz="24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_{</m:t>
                    </m:r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}^{</m:t>
                    </m:r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survival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}=1-</m:t>
                    </m:r>
                    <m:r>
                      <m:rPr>
                        <m:sty m:val="p"/>
                      </m:rPr>
                      <a:rPr lang="it-IT" sz="2400" b="0" i="1" smtClean="0">
                        <a:latin typeface="Cambria Math" panose="02040503050406030204" pitchFamily="18" charset="0"/>
                      </a:rPr>
                      <m:t>γyt</m:t>
                    </m:r>
                  </m:oMath>
                </a14:m>
                <a:r>
                  <a:rPr lang="en-GB" sz="2400" dirty="0"/>
                  <a:t>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GB" sz="2400" dirty="0"/>
                  <a:t>The cumulative survival probability: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latin typeface="Cambria Math" panose="02040503050406030204" pitchFamily="18" charset="0"/>
                      </a:rPr>
                      <m:t>Π</m:t>
                    </m:r>
                    <m:d>
                      <m:d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𝑦𝑡</m:t>
                        </m:r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unc>
                              <m:func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it-IT" sz="2400" b="0" i="1" smtClean="0">
                                        <a:latin typeface="Cambria Math" panose="02040503050406030204" pitchFamily="18" charset="0"/>
                                      </a:rPr>
                                      <m:t>𝑦𝑡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sup>
                    </m:sSup>
                  </m:oMath>
                </a14:m>
                <a:endParaRPr lang="en-GB" sz="2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GB" sz="2400" dirty="0"/>
                  <a:t>Therefore: </a:t>
                </a: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𝑑𝑖𝑠𝑎𝑝𝑝𝑒𝑎𝑟𝑎𝑛𝑐𝑒</m:t>
                        </m:r>
                      </m:sub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𝑙𝑜𝑐𝑎𝑙</m:t>
                        </m:r>
                      </m:sup>
                    </m:sSubSup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nary>
                          <m:nary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24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ydt</m:t>
                            </m:r>
                          </m:e>
                        </m:nary>
                      </m:sup>
                    </m:sSup>
                  </m:oMath>
                </a14:m>
                <a:r>
                  <a:rPr lang="en-GB" sz="2400" dirty="0"/>
                  <a:t> 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76B101-132F-3484-CB84-2E6306143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603" y="1143464"/>
                <a:ext cx="9771050" cy="4925707"/>
              </a:xfrm>
              <a:prstGeom prst="rect">
                <a:avLst/>
              </a:prstGeom>
              <a:blipFill>
                <a:blip r:embed="rId3"/>
                <a:stretch>
                  <a:fillRect l="-998" t="-371" r="-1497" b="-1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570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3CF8F-CA72-6BF7-A537-119744FE7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96F7A11B-092A-D52F-6C2B-773953BB97FA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65B8FF83-0AD2-83AE-507B-8464649FDB17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19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7C2ACDD4-6D50-7EDC-D3F8-32EA626DF91E}"/>
                  </a:ext>
                </a:extLst>
              </p:cNvPr>
              <p:cNvSpPr txBox="1"/>
              <p:nvPr/>
            </p:nvSpPr>
            <p:spPr>
              <a:xfrm>
                <a:off x="1617969" y="391720"/>
                <a:ext cx="8936184" cy="6463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Tenorite"/>
                  </a:rPr>
                  <a:t>ADDITIONAL MATERIAL: </a:t>
                </a:r>
                <a14:m>
                  <m:oMath xmlns:m="http://schemas.openxmlformats.org/officeDocument/2006/math">
                    <m:r>
                      <a:rPr lang="it-IT" sz="3600" b="0" i="1" u="none" strike="noStrike" kern="1200" cap="none" spc="0" baseline="0" smtClean="0"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3600" b="0" i="0" u="none" strike="noStrike" kern="1200" cap="none" spc="0" baseline="0" dirty="0">
                  <a:solidFill>
                    <a:srgbClr val="000000"/>
                  </a:solidFill>
                  <a:uFillTx/>
                  <a:latin typeface="Tenorite"/>
                </a:endParaRPr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7C2ACDD4-6D50-7EDC-D3F8-32EA626DF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91720"/>
                <a:ext cx="8936184" cy="646331"/>
              </a:xfrm>
              <a:prstGeom prst="rect">
                <a:avLst/>
              </a:prstGeom>
              <a:blipFill>
                <a:blip r:embed="rId2"/>
                <a:stretch>
                  <a:fillRect t="-14151" b="-34906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line&#10;&#10;AI-generated content may be incorrect.">
            <a:extLst>
              <a:ext uri="{FF2B5EF4-FFF2-40B4-BE49-F238E27FC236}">
                <a16:creationId xmlns:a16="http://schemas.microsoft.com/office/drawing/2014/main" id="{49895C86-D1B4-EA5D-2526-B18DF7722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648" y="1038051"/>
            <a:ext cx="7702826" cy="533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21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63B212D8-9352-4B49-8988-BDA98107621A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34B82360-BE19-42EA-B79F-73266D41981A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416FC3A-5353-4DAB-91DC-836205611EE3}" type="slidenum">
              <a:rPr/>
              <a:t>2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FE05065-C302-4E66-9F5C-98B593B14671}"/>
              </a:ext>
            </a:extLst>
          </p:cNvPr>
          <p:cNvSpPr txBox="1"/>
          <p:nvPr/>
        </p:nvSpPr>
        <p:spPr>
          <a:xfrm>
            <a:off x="1627906" y="391719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>
                <a:solidFill>
                  <a:srgbClr val="000000"/>
                </a:solidFill>
                <a:uFillTx/>
                <a:latin typeface="Tenorite"/>
              </a:rPr>
              <a:t>INTRODUCTION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77C51AD-6527-49FF-830B-7DD9207CFFAA}"/>
              </a:ext>
            </a:extLst>
          </p:cNvPr>
          <p:cNvSpPr txBox="1"/>
          <p:nvPr/>
        </p:nvSpPr>
        <p:spPr>
          <a:xfrm>
            <a:off x="950025" y="4229368"/>
            <a:ext cx="10291946" cy="156966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Aptos"/>
              </a:rPr>
              <a:t>For this project, I have reproduced the results from the paper by </a:t>
            </a:r>
            <a:r>
              <a:rPr lang="en-US" sz="2400" dirty="0" err="1">
                <a:solidFill>
                  <a:srgbClr val="000000"/>
                </a:solidFill>
                <a:latin typeface="Aptos"/>
              </a:rPr>
              <a:t>Agranovich</a:t>
            </a:r>
            <a:r>
              <a:rPr lang="en-US" sz="2400" dirty="0">
                <a:solidFill>
                  <a:srgbClr val="000000"/>
                </a:solidFill>
                <a:latin typeface="Aptos"/>
              </a:rPr>
              <a:t> and </a:t>
            </a:r>
            <a:r>
              <a:rPr lang="en-US" sz="2400" dirty="0" err="1">
                <a:solidFill>
                  <a:srgbClr val="000000"/>
                </a:solidFill>
                <a:latin typeface="Aptos"/>
              </a:rPr>
              <a:t>Louzoun</a:t>
            </a:r>
            <a:r>
              <a:rPr lang="en-US" sz="2400" dirty="0">
                <a:solidFill>
                  <a:srgbClr val="000000"/>
                </a:solidFill>
                <a:latin typeface="Aptos"/>
              </a:rPr>
              <a:t> “</a:t>
            </a:r>
            <a:r>
              <a:rPr lang="en-GB" sz="2400" b="1" i="1" dirty="0">
                <a:solidFill>
                  <a:srgbClr val="000000"/>
                </a:solidFill>
                <a:latin typeface="Aptos"/>
              </a:rPr>
              <a:t>Predator-prey dynamics in a uniform medium lead to directed percolation and wave-train propagation</a:t>
            </a:r>
            <a:r>
              <a:rPr lang="en-GB" sz="2400" dirty="0">
                <a:solidFill>
                  <a:srgbClr val="000000"/>
                </a:solidFill>
                <a:latin typeface="Aptos"/>
              </a:rPr>
              <a:t>” (Physical Review E 85, 031911; 2012). </a:t>
            </a:r>
            <a:endParaRPr lang="en-US" sz="2400" b="0" i="0" u="none" strike="noStrike" kern="1200" cap="none" spc="0" baseline="0" dirty="0">
              <a:solidFill>
                <a:srgbClr val="000000"/>
              </a:solidFill>
              <a:uFillTx/>
              <a:latin typeface="Apto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6388D0-E867-0D7C-6328-AF0D5AE0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64" y="1445858"/>
            <a:ext cx="10052272" cy="24477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1A6FA-0FF5-99F9-E475-5846E0F86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C24825A9-B42F-FDEA-0E1F-2E51C3F90FA6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1691CA03-7932-376E-34C2-768F5515C2BD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20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73EF7C0C-7B2A-5645-8C62-2C10D975101B}"/>
                  </a:ext>
                </a:extLst>
              </p:cNvPr>
              <p:cNvSpPr txBox="1"/>
              <p:nvPr/>
            </p:nvSpPr>
            <p:spPr>
              <a:xfrm>
                <a:off x="1617969" y="391720"/>
                <a:ext cx="8936184" cy="64633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36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Tenorite"/>
                  </a:rPr>
                  <a:t>ADDITIONAL MATERIAL: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3600" b="0" i="1" u="none" strike="noStrike" kern="1200" cap="none" spc="0" baseline="0" smtClean="0"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sz="3600" b="0" i="0" u="none" strike="noStrike" kern="1200" cap="none" spc="0" baseline="0" dirty="0">
                  <a:solidFill>
                    <a:srgbClr val="000000"/>
                  </a:solidFill>
                  <a:uFillTx/>
                  <a:latin typeface="Tenorite"/>
                </a:endParaRPr>
              </a:p>
            </p:txBody>
          </p:sp>
        </mc:Choice>
        <mc:Fallback xmlns=""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73EF7C0C-7B2A-5645-8C62-2C10D9751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969" y="391720"/>
                <a:ext cx="8936184" cy="646331"/>
              </a:xfrm>
              <a:prstGeom prst="rect">
                <a:avLst/>
              </a:prstGeom>
              <a:blipFill>
                <a:blip r:embed="rId2"/>
                <a:stretch>
                  <a:fillRect t="-14151" b="-34906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2634FDE5-7689-4E6F-59CB-8984D263B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841" y="1011523"/>
            <a:ext cx="7718439" cy="53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25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DA706-CF5B-4514-7482-2B62C89AA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zgif-3502452bef228a">
            <a:hlinkClick r:id="" action="ppaction://media"/>
            <a:extLst>
              <a:ext uri="{FF2B5EF4-FFF2-40B4-BE49-F238E27FC236}">
                <a16:creationId xmlns:a16="http://schemas.microsoft.com/office/drawing/2014/main" id="{7036F4B4-3403-C425-95CB-A4A90AF74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8946" y="1016446"/>
            <a:ext cx="5145262" cy="5145262"/>
          </a:xfrm>
          <a:prstGeom prst="rect">
            <a:avLst/>
          </a:prstGeom>
        </p:spPr>
      </p:pic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2210356D-C451-12AE-3429-39E6780E0326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A0B18100-3A9C-C94F-3789-A79B3E6A464D}"/>
              </a:ext>
            </a:extLst>
          </p:cNvPr>
          <p:cNvSpPr txBox="1"/>
          <p:nvPr/>
        </p:nvSpPr>
        <p:spPr>
          <a:xfrm>
            <a:off x="855345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21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0662835-DB3B-9C64-C881-D75D2E4DF561}"/>
              </a:ext>
            </a:extLst>
          </p:cNvPr>
          <p:cNvSpPr txBox="1"/>
          <p:nvPr/>
        </p:nvSpPr>
        <p:spPr>
          <a:xfrm>
            <a:off x="1617969" y="391720"/>
            <a:ext cx="8936184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ADDITIONAL MATERIAL:</a:t>
            </a:r>
            <a:r>
              <a:rPr lang="en-US" sz="3600" b="0" i="0" u="none" strike="noStrike" kern="1200" cap="none" spc="0" dirty="0">
                <a:solidFill>
                  <a:srgbClr val="000000"/>
                </a:solidFill>
                <a:uFillTx/>
                <a:latin typeface="Tenorite"/>
              </a:rPr>
              <a:t> GIF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p:pic>
        <p:nvPicPr>
          <p:cNvPr id="9" name="Picture 8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E749592D-F044-0EA6-F84F-7348A9BCE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" y="1016446"/>
            <a:ext cx="5788419" cy="51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3804AD97-3147-4255-9506-CEFB92DDE9E6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8B44EE70-697F-45E5-9639-FCAE42E1A434}"/>
              </a:ext>
            </a:extLst>
          </p:cNvPr>
          <p:cNvSpPr txBox="1"/>
          <p:nvPr/>
        </p:nvSpPr>
        <p:spPr>
          <a:xfrm>
            <a:off x="8610602" y="6342734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3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E8953E1-391F-410D-9644-EB7797A02699}"/>
              </a:ext>
            </a:extLst>
          </p:cNvPr>
          <p:cNvSpPr txBox="1"/>
          <p:nvPr/>
        </p:nvSpPr>
        <p:spPr>
          <a:xfrm>
            <a:off x="1627906" y="391719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ABSTRACT (1)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8E9A034-5469-464B-9861-49480D3086B5}"/>
              </a:ext>
            </a:extLst>
          </p:cNvPr>
          <p:cNvSpPr txBox="1"/>
          <p:nvPr/>
        </p:nvSpPr>
        <p:spPr>
          <a:xfrm>
            <a:off x="1226575" y="1267539"/>
            <a:ext cx="10127227" cy="48320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The paper studies an </a:t>
            </a:r>
            <a:r>
              <a:rPr lang="it-IT" sz="28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Immune System - </a:t>
            </a:r>
            <a:r>
              <a:rPr lang="it-IT" sz="2800" b="1" i="0" u="none" strike="noStrike" kern="1200" cap="none" spc="0" baseline="0" dirty="0" err="1">
                <a:solidFill>
                  <a:srgbClr val="000000"/>
                </a:solidFill>
                <a:uFillTx/>
                <a:latin typeface="Aptos"/>
              </a:rPr>
              <a:t>Pathogen</a:t>
            </a:r>
            <a:r>
              <a:rPr lang="it-IT" sz="2800" b="1" i="0" u="none" strike="noStrike" kern="1200" cap="none" spc="0" baseline="0" dirty="0">
                <a:solidFill>
                  <a:srgbClr val="000000"/>
                </a:solidFill>
                <a:uFillTx/>
                <a:latin typeface="Aptos"/>
              </a:rPr>
              <a:t> (ISP)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Aptos"/>
              </a:rPr>
              <a:t>problem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,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which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is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a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birth-death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process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with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two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fixed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points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,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starting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from a 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small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perturbation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from the zero-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pathogen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absorbing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state.</a:t>
            </a:r>
          </a:p>
          <a:p>
            <a:pPr marL="457200" indent="-4572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 err="1">
                <a:solidFill>
                  <a:srgbClr val="000000"/>
                </a:solidFill>
                <a:latin typeface="Aptos"/>
              </a:rPr>
              <a:t>Primarly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,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this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paper shows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how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,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when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taking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into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account the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natural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discretization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of the ISP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populations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,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complex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behaviours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emerge: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A 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DP regime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, due to the balance of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extinction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and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proliferation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in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different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regions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A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wave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trains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regime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leading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to the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mean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-field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stable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positive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fixed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point.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F09EE-FB5B-BC0F-86DE-8C834632D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261AECDF-B4EB-62FC-CBD5-EAF82468CA11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C7861C2A-D553-2B81-5188-51D9F562D83F}"/>
              </a:ext>
            </a:extLst>
          </p:cNvPr>
          <p:cNvSpPr txBox="1"/>
          <p:nvPr/>
        </p:nvSpPr>
        <p:spPr>
          <a:xfrm>
            <a:off x="8610602" y="6342734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4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6B14973-E3DA-5881-966A-E57054844EBA}"/>
              </a:ext>
            </a:extLst>
          </p:cNvPr>
          <p:cNvSpPr txBox="1"/>
          <p:nvPr/>
        </p:nvSpPr>
        <p:spPr>
          <a:xfrm>
            <a:off x="1627908" y="391720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ABSTRACT (2)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71A9BAF1-5847-E889-C858-6571D741316B}"/>
                  </a:ext>
                </a:extLst>
              </p:cNvPr>
              <p:cNvSpPr txBox="1"/>
              <p:nvPr/>
            </p:nvSpPr>
            <p:spPr>
              <a:xfrm>
                <a:off x="1226575" y="1254364"/>
                <a:ext cx="10127227" cy="3190425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Moreover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the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article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proves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how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the dynamics of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discrete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stochastic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spatially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extended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PP models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(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such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ISP) are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determined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by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3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factors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</a:t>
                </a:r>
              </a:p>
              <a:p>
                <a:pPr marL="971550" lvl="1" indent="-514350">
                  <a:buFont typeface="+mj-lt"/>
                  <a:buAutoNum type="arabicPeriod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The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extinction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probability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of the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prey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in the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discrete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stochastic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zero-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dimensional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PP model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𝒅𝒊𝒔𝒂𝒑𝒑𝒆𝒂𝒓𝒂𝒏𝒄𝒆</m:t>
                        </m:r>
                      </m:sub>
                      <m:sup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𝒍𝒐𝒄𝒂𝒍</m:t>
                        </m:r>
                      </m:sup>
                    </m:sSubSup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).</a:t>
                </a:r>
              </a:p>
              <a:p>
                <a:pPr marL="971550" lvl="1" indent="-514350">
                  <a:buFont typeface="+mj-lt"/>
                  <a:buAutoNum type="arabicPeriod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The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diffusion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rate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(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  <a:p>
                <a:pPr marL="971550" lvl="1" indent="-514350">
                  <a:buFont typeface="+mj-lt"/>
                  <a:buAutoNum type="arabicPeriod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The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system size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</p:txBody>
          </p:sp>
        </mc:Choice>
        <mc:Fallback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71A9BAF1-5847-E889-C858-6571D7413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75" y="1254364"/>
                <a:ext cx="10127227" cy="3190425"/>
              </a:xfrm>
              <a:prstGeom prst="rect">
                <a:avLst/>
              </a:prstGeom>
              <a:blipFill>
                <a:blip r:embed="rId2"/>
                <a:stretch>
                  <a:fillRect l="-1083" t="-2103" b="-497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72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D7BB-2DA9-FC74-7661-C28153BD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10B00F89-4204-8C6A-D88D-00EB3CB57C77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73829C99-6AA5-10EB-E78E-588B2C349655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5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6F5FDBD-8D3A-4570-8A13-C66EDDB05CF7}"/>
              </a:ext>
            </a:extLst>
          </p:cNvPr>
          <p:cNvSpPr txBox="1"/>
          <p:nvPr/>
        </p:nvSpPr>
        <p:spPr>
          <a:xfrm>
            <a:off x="1627906" y="391719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MEAN-FIELD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04F6679-97D8-AEB7-DE47-44039659AC60}"/>
              </a:ext>
            </a:extLst>
          </p:cNvPr>
          <p:cNvSpPr txBox="1"/>
          <p:nvPr/>
        </p:nvSpPr>
        <p:spPr>
          <a:xfrm>
            <a:off x="1226575" y="1038054"/>
            <a:ext cx="10127227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The ISP dynamics can be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reduced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to a 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PP system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BC5990-D29E-0CA3-601B-142E1BEB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75" y="1846401"/>
            <a:ext cx="8072850" cy="15825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34AAF-7346-A94D-42CE-1FDF149720E5}"/>
              </a:ext>
            </a:extLst>
          </p:cNvPr>
          <p:cNvSpPr txBox="1"/>
          <p:nvPr/>
        </p:nvSpPr>
        <p:spPr>
          <a:xfrm>
            <a:off x="1130708" y="3714127"/>
            <a:ext cx="9930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/>
              <a:t>Where</a:t>
            </a:r>
            <a:r>
              <a:rPr lang="it-IT" sz="2800" dirty="0"/>
              <a:t> </a:t>
            </a:r>
            <a:r>
              <a:rPr lang="it-IT" sz="2800" i="1" dirty="0"/>
              <a:t>x </a:t>
            </a:r>
            <a:r>
              <a:rPr lang="it-IT" sz="2800" dirty="0" err="1"/>
              <a:t>is</a:t>
            </a:r>
            <a:r>
              <a:rPr lang="it-IT" sz="2800" dirty="0"/>
              <a:t> the </a:t>
            </a:r>
            <a:r>
              <a:rPr lang="it-IT" sz="2800" b="1" dirty="0" err="1"/>
              <a:t>pathogens</a:t>
            </a:r>
            <a:r>
              <a:rPr lang="it-IT" sz="2800" dirty="0"/>
              <a:t>’ and </a:t>
            </a:r>
            <a:r>
              <a:rPr lang="it-IT" sz="2800" i="1" dirty="0"/>
              <a:t>y </a:t>
            </a:r>
            <a:r>
              <a:rPr lang="it-IT" sz="2800" dirty="0"/>
              <a:t>the </a:t>
            </a:r>
            <a:r>
              <a:rPr lang="it-IT" sz="2800" b="1" dirty="0" err="1"/>
              <a:t>lymphocytes</a:t>
            </a:r>
            <a:r>
              <a:rPr lang="it-IT" sz="2800" dirty="0"/>
              <a:t>’ </a:t>
            </a:r>
            <a:r>
              <a:rPr lang="it-IT" sz="2800" dirty="0" err="1"/>
              <a:t>population</a:t>
            </a:r>
            <a:r>
              <a:rPr lang="it-IT" sz="2800" dirty="0"/>
              <a:t> and: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5B956C-A04C-E75F-4CB6-C1B848E77AFA}"/>
                  </a:ext>
                </a:extLst>
              </p:cNvPr>
              <p:cNvSpPr txBox="1"/>
              <p:nvPr/>
            </p:nvSpPr>
            <p:spPr>
              <a:xfrm>
                <a:off x="1226573" y="4237347"/>
                <a:ext cx="486942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8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birth </a:t>
                </a:r>
                <a:r>
                  <a:rPr lang="en-GB" sz="2800" dirty="0"/>
                  <a:t>rate of </a:t>
                </a:r>
                <a:r>
                  <a:rPr lang="en-GB" sz="2800" b="1" i="1" dirty="0"/>
                  <a:t>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800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destruction </a:t>
                </a:r>
                <a:r>
                  <a:rPr lang="en-GB" sz="2800" dirty="0"/>
                  <a:t>rate of </a:t>
                </a:r>
                <a:r>
                  <a:rPr lang="en-GB" sz="2800" b="1" i="1" dirty="0"/>
                  <a:t>x</a:t>
                </a:r>
                <a:r>
                  <a:rPr lang="en-GB" sz="2800" i="1" dirty="0"/>
                  <a:t> </a:t>
                </a:r>
                <a:r>
                  <a:rPr lang="en-GB" sz="2800" dirty="0"/>
                  <a:t>by </a:t>
                </a:r>
                <a:r>
                  <a:rPr lang="en-GB" sz="2800" i="1" dirty="0"/>
                  <a:t>y</a:t>
                </a:r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800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creation </a:t>
                </a:r>
                <a:r>
                  <a:rPr lang="en-GB" sz="2800" dirty="0"/>
                  <a:t>rate of </a:t>
                </a:r>
                <a:r>
                  <a:rPr lang="en-GB" sz="2800" b="1" i="1" dirty="0"/>
                  <a:t>y</a:t>
                </a:r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5B956C-A04C-E75F-4CB6-C1B848E7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73" y="4237347"/>
                <a:ext cx="4869425" cy="1384995"/>
              </a:xfrm>
              <a:prstGeom prst="rect">
                <a:avLst/>
              </a:prstGeom>
              <a:blipFill>
                <a:blip r:embed="rId3"/>
                <a:stretch>
                  <a:fillRect t="-3965" b="-11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EB15B8-DE5F-CFD7-6E56-242EE6623E92}"/>
                  </a:ext>
                </a:extLst>
              </p:cNvPr>
              <p:cNvSpPr txBox="1"/>
              <p:nvPr/>
            </p:nvSpPr>
            <p:spPr>
              <a:xfrm>
                <a:off x="6290188" y="4260864"/>
                <a:ext cx="486942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𝝂</m:t>
                    </m:r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duplication </a:t>
                </a:r>
                <a:r>
                  <a:rPr lang="en-GB" sz="2800" dirty="0"/>
                  <a:t>rate of </a:t>
                </a:r>
                <a:r>
                  <a:rPr lang="en-GB" sz="2800" b="1" i="1" dirty="0"/>
                  <a:t>y</a:t>
                </a:r>
                <a:r>
                  <a:rPr lang="en-GB" sz="2800" b="1" dirty="0"/>
                  <a:t> </a:t>
                </a:r>
                <a:r>
                  <a:rPr lang="en-GB" sz="2800" dirty="0"/>
                  <a:t>upon encountering </a:t>
                </a:r>
                <a:r>
                  <a:rPr lang="en-GB" sz="2800" i="1" dirty="0"/>
                  <a:t>x</a:t>
                </a:r>
                <a:endParaRPr lang="en-GB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death</a:t>
                </a:r>
                <a:r>
                  <a:rPr lang="en-GB" sz="2800" dirty="0"/>
                  <a:t> rate of </a:t>
                </a:r>
                <a:r>
                  <a:rPr lang="en-GB" sz="2800" b="1" i="1" dirty="0"/>
                  <a:t>y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9EB15B8-DE5F-CFD7-6E56-242EE6623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188" y="4260864"/>
                <a:ext cx="4869425" cy="1384995"/>
              </a:xfrm>
              <a:prstGeom prst="rect">
                <a:avLst/>
              </a:prstGeom>
              <a:blipFill>
                <a:blip r:embed="rId4"/>
                <a:stretch>
                  <a:fillRect t="-4405" r="-2378" b="-11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156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FDB4D-3419-9B65-EFCB-6EFC25DE9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2D29CD37-1232-6EA7-5022-F61BA5E8E789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7E7685E4-CE1A-710F-1786-B0D53A2C843E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6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309FE12-2845-B297-1840-0C326F60AAD3}"/>
              </a:ext>
            </a:extLst>
          </p:cNvPr>
          <p:cNvSpPr txBox="1"/>
          <p:nvPr/>
        </p:nvSpPr>
        <p:spPr>
          <a:xfrm>
            <a:off x="1627906" y="391719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MEAN-FIELD</a:t>
            </a:r>
            <a:r>
              <a:rPr lang="en-US" sz="3600" dirty="0">
                <a:solidFill>
                  <a:srgbClr val="000000"/>
                </a:solidFill>
                <a:latin typeface="Tenorite"/>
              </a:rPr>
              <a:t>: FIXED POINTS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856A830-D68E-CAED-2DE7-3D549496914B}"/>
              </a:ext>
            </a:extLst>
          </p:cNvPr>
          <p:cNvSpPr txBox="1"/>
          <p:nvPr/>
        </p:nvSpPr>
        <p:spPr>
          <a:xfrm>
            <a:off x="1226575" y="1038054"/>
            <a:ext cx="10127227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R="0" lvl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The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ODEs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system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presents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2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fixed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points: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11396-7913-B09D-2C45-B4AA622B1C73}"/>
                  </a:ext>
                </a:extLst>
              </p:cNvPr>
              <p:cNvSpPr txBox="1"/>
              <p:nvPr/>
            </p:nvSpPr>
            <p:spPr>
              <a:xfrm>
                <a:off x="1130707" y="2010271"/>
                <a:ext cx="1033904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where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lit/>
                      </m:rP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𝜆𝛾</m:t>
                        </m:r>
                        <m:r>
                          <m:rPr>
                            <m:lit/>
                          </m:r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m:rPr>
                        <m:lit/>
                      </m:rP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lit/>
                      </m:rP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. </a:t>
                </a:r>
              </a:p>
              <a:p>
                <a:pPr lvl="0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From the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stability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analysis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of the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ODEs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system,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2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regimes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appear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(</a:t>
                </a:r>
                <a14:m>
                  <m:oMath xmlns:m="http://schemas.openxmlformats.org/officeDocument/2006/math"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𝝀𝜸</m:t>
                    </m:r>
                    <m:r>
                      <m:rPr>
                        <m:lit/>
                      </m:rP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)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t-IT" sz="2800" i="1">
                        <a:latin typeface="Cambria Math" panose="02040503050406030204" pitchFamily="18" charset="0"/>
                      </a:rPr>
                      <m:t> </m:t>
                    </m:r>
                  </m:oMath>
                </a14:m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unstable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it-IT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stable.</a:t>
                </a:r>
              </a:p>
              <a:p>
                <a:pPr marL="457200" lvl="0" indent="-457200">
                  <a:buFont typeface="Arial" panose="020B0604020202020204" pitchFamily="34" charset="0"/>
                  <a:buChar char="•"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(</a:t>
                </a:r>
                <a14:m>
                  <m:oMath xmlns:m="http://schemas.openxmlformats.org/officeDocument/2006/math"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𝝀𝜸</m:t>
                    </m:r>
                    <m:r>
                      <m:rPr>
                        <m:lit/>
                      </m:rP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)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800" i="1" dirty="0"/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stable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non-biological.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11396-7913-B09D-2C45-B4AA622B1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07" y="2010271"/>
                <a:ext cx="10339049" cy="1815882"/>
              </a:xfrm>
              <a:prstGeom prst="rect">
                <a:avLst/>
              </a:prstGeom>
              <a:blipFill>
                <a:blip r:embed="rId2"/>
                <a:stretch>
                  <a:fillRect l="-1179" t="-3691" r="-412" b="-8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A92F0-0B42-7CC0-C93F-FB1D4655E15B}"/>
                  </a:ext>
                </a:extLst>
              </p:cNvPr>
              <p:cNvSpPr txBox="1"/>
              <p:nvPr/>
            </p:nvSpPr>
            <p:spPr>
              <a:xfrm>
                <a:off x="1226575" y="1487051"/>
                <a:ext cx="50242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GB" sz="2800" i="1" dirty="0"/>
                  <a:t> </a:t>
                </a:r>
                <a:r>
                  <a:rPr lang="en-GB" sz="2800" b="1" dirty="0"/>
                  <a:t>zero-pathogen</a:t>
                </a:r>
                <a:endParaRPr lang="en-GB" sz="2800" b="1" i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BA92F0-0B42-7CC0-C93F-FB1D4655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75" y="1487051"/>
                <a:ext cx="5024286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6A5C66-6572-9F35-FABA-243CCFB76A22}"/>
                  </a:ext>
                </a:extLst>
              </p:cNvPr>
              <p:cNvSpPr txBox="1"/>
              <p:nvPr/>
            </p:nvSpPr>
            <p:spPr>
              <a:xfrm>
                <a:off x="6250861" y="1487051"/>
                <a:ext cx="3805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sz="2800" dirty="0"/>
                  <a:t>: </a:t>
                </a:r>
                <a:r>
                  <a:rPr lang="en-GB" sz="2800" b="1" dirty="0"/>
                  <a:t>coexistence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6A5C66-6572-9F35-FABA-243CCFB76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861" y="1487051"/>
                <a:ext cx="3805084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graph of a graph&#10;&#10;AI-generated content may be incorrect.">
            <a:extLst>
              <a:ext uri="{FF2B5EF4-FFF2-40B4-BE49-F238E27FC236}">
                <a16:creationId xmlns:a16="http://schemas.microsoft.com/office/drawing/2014/main" id="{E05BED01-2ED0-375A-AF8D-6BB2A95F3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0" y="3826153"/>
            <a:ext cx="7362836" cy="245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14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C9B1A-6502-5BCA-83C5-10410C7EE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9E4F54E7-F4DD-03FF-F905-4AFBE50DF1B1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F450806D-7D54-F4BA-BB7B-933A4FCC733A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7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D4648B4-E91E-3948-77CE-4053E373908F}"/>
              </a:ext>
            </a:extLst>
          </p:cNvPr>
          <p:cNvSpPr txBox="1"/>
          <p:nvPr/>
        </p:nvSpPr>
        <p:spPr>
          <a:xfrm>
            <a:off x="1627908" y="391720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METHODS: ISP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8310542A-955C-072D-7DC9-764BB5FEACB2}"/>
                  </a:ext>
                </a:extLst>
              </p:cNvPr>
              <p:cNvSpPr txBox="1"/>
              <p:nvPr/>
            </p:nvSpPr>
            <p:spPr>
              <a:xfrm>
                <a:off x="1226575" y="1038054"/>
                <a:ext cx="10127227" cy="397031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synchronous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Poisson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approximation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of the mass-action dynamics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was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used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</a:t>
                </a:r>
              </a:p>
              <a:p>
                <a:pPr marL="514350" marR="0" lvl="0" indent="-5143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At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each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site,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each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reaction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was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enacted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separately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and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added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a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Poisson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number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  <a:p>
                <a:pPr marL="514350" marR="0" lvl="0" indent="-5143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Diffusion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only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to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first </a:t>
                </a: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neighbours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and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again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added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(and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removed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)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a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Poission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number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  <a:p>
                <a:pPr marL="514350" marR="0" lvl="0" indent="-5143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800" dirty="0">
                  <a:solidFill>
                    <a:srgbClr val="000000"/>
                  </a:solidFill>
                  <a:latin typeface="Aptos"/>
                </a:endParaRP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Initialization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</a:t>
                </a:r>
              </a:p>
              <a:p>
                <a:pPr marL="457200" marR="0" lvl="0" indent="-4572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Each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lattice point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with:</a:t>
                </a:r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8310542A-955C-072D-7DC9-764BB5FEA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75" y="1038054"/>
                <a:ext cx="10127227" cy="3970318"/>
              </a:xfrm>
              <a:prstGeom prst="rect">
                <a:avLst/>
              </a:prstGeom>
              <a:blipFill>
                <a:blip r:embed="rId2"/>
                <a:stretch>
                  <a:fillRect l="-1203" t="-1534" b="-322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51BA5-37A6-D286-E7C4-0370CD780F8C}"/>
                  </a:ext>
                </a:extLst>
              </p:cNvPr>
              <p:cNvSpPr txBox="1"/>
              <p:nvPr/>
            </p:nvSpPr>
            <p:spPr>
              <a:xfrm>
                <a:off x="2814646" y="5008372"/>
                <a:ext cx="16932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 3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51BA5-37A6-D286-E7C4-0370CD780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46" y="5008372"/>
                <a:ext cx="169328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04FBD-6F47-D956-895F-F637DDF77C7C}"/>
                  </a:ext>
                </a:extLst>
              </p:cNvPr>
              <p:cNvSpPr txBox="1"/>
              <p:nvPr/>
            </p:nvSpPr>
            <p:spPr>
              <a:xfrm>
                <a:off x="6096000" y="5008372"/>
                <a:ext cx="39694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F04FBD-6F47-D956-895F-F637DDF77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08372"/>
                <a:ext cx="39694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13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35C92-0213-AECC-50F8-D12B6AF6D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E5DCCD4F-38A1-F333-F6E9-E34799CF12D7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CB621E8C-F0EB-F82C-97E7-1A3F27C08078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8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34E2A92-8498-479A-71FD-A6772C7C17D9}"/>
              </a:ext>
            </a:extLst>
          </p:cNvPr>
          <p:cNvSpPr txBox="1"/>
          <p:nvPr/>
        </p:nvSpPr>
        <p:spPr>
          <a:xfrm>
            <a:off x="1627908" y="391720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METHODS: </a:t>
            </a:r>
            <a:r>
              <a:rPr lang="en-US" sz="3600" dirty="0">
                <a:solidFill>
                  <a:srgbClr val="000000"/>
                </a:solidFill>
                <a:latin typeface="Tenorite"/>
              </a:rPr>
              <a:t>DP</a:t>
            </a:r>
            <a:endParaRPr lang="en-US" sz="3600" b="0" i="0" u="none" strike="noStrike" kern="1200" cap="none" spc="0" baseline="0" dirty="0">
              <a:solidFill>
                <a:srgbClr val="000000"/>
              </a:solidFill>
              <a:uFillTx/>
              <a:latin typeface="Tenorit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3B6D2ABB-A18D-A08C-D9D9-9FB9A1682A41}"/>
                  </a:ext>
                </a:extLst>
              </p:cNvPr>
              <p:cNvSpPr txBox="1"/>
              <p:nvPr/>
            </p:nvSpPr>
            <p:spPr>
              <a:xfrm>
                <a:off x="1226576" y="1252367"/>
                <a:ext cx="10127227" cy="4052200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fairly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classical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DP model on a lattice:</a:t>
                </a:r>
              </a:p>
              <a:p>
                <a:pPr marL="514350" marR="0" lvl="0" indent="-5143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disappaerance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probability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𝒅𝒊𝒔</m:t>
                        </m:r>
                      </m:sub>
                    </m:sSub>
                    <m:r>
                      <a:rPr lang="it-IT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:1→ 0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applied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at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each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active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site. </a:t>
                </a:r>
              </a:p>
              <a:p>
                <a:pPr marL="514350" marR="0" lvl="0" indent="-5143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Then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an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invasion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probability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𝒊𝒏𝒗</m:t>
                        </m:r>
                      </m:sub>
                    </m:sSub>
                    <m:r>
                      <a:rPr lang="it-IT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:0→1</m:t>
                    </m:r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from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each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active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site in the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previous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time step to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its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nearest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neighbours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2800" dirty="0">
                  <a:solidFill>
                    <a:srgbClr val="000000"/>
                  </a:solidFill>
                  <a:latin typeface="Aptos"/>
                </a:endParaRPr>
              </a:p>
              <a:p>
                <a:pPr marR="0" lvl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b="1" dirty="0" err="1">
                    <a:solidFill>
                      <a:srgbClr val="000000"/>
                    </a:solidFill>
                    <a:latin typeface="Aptos"/>
                  </a:rPr>
                  <a:t>Initialization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:</a:t>
                </a:r>
              </a:p>
              <a:p>
                <a:pPr marL="457200" marR="0" lvl="0" indent="-4572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Each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lattice’s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 site set to 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1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  <a:p>
                <a:pPr marL="457200" marR="0" lvl="0" indent="-45720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2800" dirty="0" err="1">
                    <a:solidFill>
                      <a:srgbClr val="000000"/>
                    </a:solidFill>
                    <a:latin typeface="Aptos"/>
                  </a:rPr>
                  <a:t>Usually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𝒅𝒊𝒔</m:t>
                        </m:r>
                      </m:sub>
                    </m:sSub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𝒅𝒊𝒔𝒂𝒑𝒑𝒆𝒂𝒓𝒂𝒏𝒄𝒆</m:t>
                        </m:r>
                      </m:sub>
                      <m:sup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𝒍𝒐𝒄𝒂𝒍</m:t>
                        </m:r>
                      </m:sup>
                    </m:sSubSup>
                  </m:oMath>
                </a14:m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and</a:t>
                </a:r>
                <a:r>
                  <a:rPr lang="it-IT" sz="2800" b="1" dirty="0">
                    <a:solidFill>
                      <a:srgbClr val="000000"/>
                    </a:solidFill>
                    <a:latin typeface="Apto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𝒊𝒏𝒗</m:t>
                        </m:r>
                      </m:sub>
                    </m:sSub>
                    <m:r>
                      <a:rPr lang="it-IT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it-IT" sz="2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2800" dirty="0">
                    <a:solidFill>
                      <a:srgbClr val="000000"/>
                    </a:solidFill>
                    <a:latin typeface="Aptos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7">
                <a:extLst>
                  <a:ext uri="{FF2B5EF4-FFF2-40B4-BE49-F238E27FC236}">
                    <a16:creationId xmlns:a16="http://schemas.microsoft.com/office/drawing/2014/main" id="{3B6D2ABB-A18D-A08C-D9D9-9FB9A1682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576" y="1252367"/>
                <a:ext cx="10127227" cy="4052200"/>
              </a:xfrm>
              <a:prstGeom prst="rect">
                <a:avLst/>
              </a:prstGeom>
              <a:blipFill>
                <a:blip r:embed="rId2"/>
                <a:stretch>
                  <a:fillRect l="-1203" t="-1504" r="-1625" b="-2406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825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FDE9D-D2D0-A39C-76DC-17ACA7F20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8">
            <a:extLst>
              <a:ext uri="{FF2B5EF4-FFF2-40B4-BE49-F238E27FC236}">
                <a16:creationId xmlns:a16="http://schemas.microsoft.com/office/drawing/2014/main" id="{F10D5318-752F-BE32-19DE-0A29A6CE25E7}"/>
              </a:ext>
            </a:extLst>
          </p:cNvPr>
          <p:cNvSpPr txBox="1"/>
          <p:nvPr/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lvl="0"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dirty="0">
                <a:solidFill>
                  <a:srgbClr val="898989"/>
                </a:solidFill>
                <a:latin typeface="BeraSerif-Bold"/>
              </a:rPr>
              <a:t>Pietro Malagoli – Direct Percolation in Predator-Prey dynamics</a:t>
            </a:r>
            <a:endParaRPr lang="en-US" sz="1200" dirty="0">
              <a:solidFill>
                <a:srgbClr val="898989"/>
              </a:solidFill>
              <a:latin typeface="Tenorite"/>
            </a:endParaRPr>
          </a:p>
        </p:txBody>
      </p:sp>
      <p:sp>
        <p:nvSpPr>
          <p:cNvPr id="3" name="Segnaposto numero diapositiva 9">
            <a:extLst>
              <a:ext uri="{FF2B5EF4-FFF2-40B4-BE49-F238E27FC236}">
                <a16:creationId xmlns:a16="http://schemas.microsoft.com/office/drawing/2014/main" id="{A125B432-3B5A-5B9B-3A33-6AD6A8148EB1}"/>
              </a:ext>
            </a:extLst>
          </p:cNvPr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BE2C8E-683D-46CE-8680-2EE771B3B249}" type="slidenum">
              <a:rPr/>
              <a:t>9</a:t>
            </a:fld>
            <a:endParaRPr lang="it-IT" sz="900" b="0" i="0" u="none" strike="noStrike" kern="1200" cap="none" spc="0" baseline="0">
              <a:solidFill>
                <a:srgbClr val="898989"/>
              </a:solidFill>
              <a:uFillTx/>
              <a:latin typeface="Tenorite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40E5A1B-348F-4D2E-7596-2D9AEE75691D}"/>
              </a:ext>
            </a:extLst>
          </p:cNvPr>
          <p:cNvSpPr txBox="1"/>
          <p:nvPr/>
        </p:nvSpPr>
        <p:spPr>
          <a:xfrm>
            <a:off x="1627908" y="391720"/>
            <a:ext cx="8936184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0" baseline="0" dirty="0">
                <a:solidFill>
                  <a:srgbClr val="000000"/>
                </a:solidFill>
                <a:uFillTx/>
                <a:latin typeface="Tenorite"/>
              </a:rPr>
              <a:t>RESULTS: MFT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D462EAB-34B1-3355-2E08-E5BD4412C56B}"/>
              </a:ext>
            </a:extLst>
          </p:cNvPr>
          <p:cNvSpPr txBox="1"/>
          <p:nvPr/>
        </p:nvSpPr>
        <p:spPr>
          <a:xfrm>
            <a:off x="1226576" y="1252367"/>
            <a:ext cx="10127227" cy="9541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Aptos"/>
              </a:rPr>
              <a:t>The MFT model </a:t>
            </a:r>
            <a:r>
              <a:rPr lang="it-IT" sz="2800" dirty="0" err="1">
                <a:solidFill>
                  <a:srgbClr val="000000"/>
                </a:solidFill>
                <a:latin typeface="Aptos"/>
              </a:rPr>
              <a:t>is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 an extension of the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Lotka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-Volterra PP 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model, with a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nonzero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-predator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basal</a:t>
            </a:r>
            <a:r>
              <a:rPr lang="it-IT" sz="2800" b="1" dirty="0">
                <a:solidFill>
                  <a:srgbClr val="000000"/>
                </a:solidFill>
                <a:latin typeface="Aptos"/>
              </a:rPr>
              <a:t> </a:t>
            </a:r>
            <a:r>
              <a:rPr lang="it-IT" sz="2800" b="1" dirty="0" err="1">
                <a:solidFill>
                  <a:srgbClr val="000000"/>
                </a:solidFill>
                <a:latin typeface="Aptos"/>
              </a:rPr>
              <a:t>concentration</a:t>
            </a:r>
            <a:r>
              <a:rPr lang="it-IT" sz="2800" dirty="0">
                <a:solidFill>
                  <a:srgbClr val="000000"/>
                </a:solidFill>
                <a:latin typeface="Aptos"/>
              </a:rPr>
              <a:t>.</a:t>
            </a:r>
          </a:p>
        </p:txBody>
      </p:sp>
      <p:pic>
        <p:nvPicPr>
          <p:cNvPr id="9" name="Picture 8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0990FC06-CB94-579A-741A-EA01D7B2E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43" y="2296948"/>
            <a:ext cx="6871460" cy="2665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B5D566-D9A0-443C-8FB6-0A006ECFEF4B}"/>
              </a:ext>
            </a:extLst>
          </p:cNvPr>
          <p:cNvSpPr txBox="1"/>
          <p:nvPr/>
        </p:nvSpPr>
        <p:spPr>
          <a:xfrm>
            <a:off x="8208770" y="2149755"/>
            <a:ext cx="38355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In the </a:t>
            </a:r>
            <a:r>
              <a:rPr lang="it-IT" sz="2800" dirty="0" err="1"/>
              <a:t>continuous</a:t>
            </a:r>
            <a:r>
              <a:rPr lang="it-IT" sz="2800" dirty="0"/>
              <a:t> </a:t>
            </a:r>
            <a:r>
              <a:rPr lang="it-IT" sz="2800" dirty="0" err="1"/>
              <a:t>approximation</a:t>
            </a:r>
            <a:r>
              <a:rPr lang="it-IT" sz="2800" dirty="0"/>
              <a:t>, the </a:t>
            </a:r>
            <a:r>
              <a:rPr lang="it-IT" sz="2800" dirty="0" err="1"/>
              <a:t>prey</a:t>
            </a:r>
            <a:r>
              <a:rPr lang="it-IT" sz="2800" dirty="0"/>
              <a:t> </a:t>
            </a:r>
            <a:r>
              <a:rPr lang="it-IT" sz="2800" dirty="0" err="1"/>
              <a:t>population</a:t>
            </a:r>
            <a:r>
              <a:rPr lang="it-IT" sz="2800" dirty="0"/>
              <a:t> can be </a:t>
            </a:r>
            <a:r>
              <a:rPr lang="it-IT" sz="2800" b="1" dirty="0" err="1"/>
              <a:t>lowered</a:t>
            </a:r>
            <a:r>
              <a:rPr lang="it-IT" sz="2800" b="1" dirty="0"/>
              <a:t> </a:t>
            </a:r>
            <a:r>
              <a:rPr lang="it-IT" sz="2800" b="1" dirty="0" err="1"/>
              <a:t>infinitely</a:t>
            </a:r>
            <a:r>
              <a:rPr lang="it-IT" sz="2800" b="1" dirty="0"/>
              <a:t> </a:t>
            </a:r>
            <a:r>
              <a:rPr lang="it-IT" sz="2800" dirty="0" err="1"/>
              <a:t>towards</a:t>
            </a:r>
            <a:r>
              <a:rPr lang="it-IT" sz="2800" dirty="0"/>
              <a:t> zero </a:t>
            </a:r>
            <a:r>
              <a:rPr lang="it-IT" sz="2800" dirty="0" err="1"/>
              <a:t>without</a:t>
            </a:r>
            <a:r>
              <a:rPr lang="it-IT" sz="2800" dirty="0"/>
              <a:t> </a:t>
            </a:r>
            <a:r>
              <a:rPr lang="it-IT" sz="2800" dirty="0" err="1"/>
              <a:t>extinction</a:t>
            </a:r>
            <a:r>
              <a:rPr lang="it-IT" sz="2800" dirty="0"/>
              <a:t> </a:t>
            </a:r>
            <a:r>
              <a:rPr lang="it-IT" sz="2800" dirty="0" err="1"/>
              <a:t>occurring</a:t>
            </a:r>
            <a:r>
              <a:rPr lang="it-IT" sz="28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BBC456-4CD2-6097-01E7-AE2C18DC477F}"/>
                  </a:ext>
                </a:extLst>
              </p:cNvPr>
              <p:cNvSpPr txBox="1"/>
              <p:nvPr/>
            </p:nvSpPr>
            <p:spPr>
              <a:xfrm>
                <a:off x="838197" y="5201579"/>
                <a:ext cx="1120616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The </a:t>
                </a:r>
                <a:r>
                  <a:rPr lang="it-IT" sz="2800" b="1" dirty="0" err="1"/>
                  <a:t>convergence</a:t>
                </a:r>
                <a:r>
                  <a:rPr lang="it-IT" sz="2800" dirty="0"/>
                  <a:t> time to the </a:t>
                </a:r>
                <a:r>
                  <a:rPr lang="it-IT" sz="2800" dirty="0" err="1"/>
                  <a:t>absorbing</a:t>
                </a:r>
                <a:r>
                  <a:rPr lang="it-IT" sz="2800" dirty="0"/>
                  <a:t> state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(0,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sz="2800" b="1" dirty="0" err="1"/>
                  <a:t>grows</a:t>
                </a:r>
                <a:r>
                  <a:rPr lang="it-IT" sz="2800" b="1" dirty="0"/>
                  <a:t> </a:t>
                </a:r>
                <a:r>
                  <a:rPr lang="it-IT" sz="2800" b="1" dirty="0" err="1"/>
                  <a:t>exponentially</a:t>
                </a:r>
                <a:r>
                  <a:rPr lang="it-IT" sz="2800" b="1" dirty="0"/>
                  <a:t> </a:t>
                </a:r>
                <a:r>
                  <a:rPr lang="it-IT" sz="2800" dirty="0"/>
                  <a:t>with the </a:t>
                </a:r>
                <a:r>
                  <a:rPr lang="it-IT" sz="2800" dirty="0" err="1"/>
                  <a:t>number</a:t>
                </a:r>
                <a:r>
                  <a:rPr lang="it-IT" sz="2800" dirty="0"/>
                  <a:t> of </a:t>
                </a:r>
                <a:r>
                  <a:rPr lang="it-IT" sz="2800" b="1" dirty="0" err="1"/>
                  <a:t>predators</a:t>
                </a:r>
                <a:r>
                  <a:rPr lang="it-IT" sz="2800" dirty="0"/>
                  <a:t> and </a:t>
                </a:r>
                <a:r>
                  <a:rPr lang="it-IT" sz="2800" b="1" dirty="0" err="1"/>
                  <a:t>preys</a:t>
                </a:r>
                <a:r>
                  <a:rPr lang="it-IT" sz="2800" dirty="0"/>
                  <a:t> in the </a:t>
                </a:r>
                <a:r>
                  <a:rPr lang="it-IT" sz="2800" b="1" dirty="0"/>
                  <a:t>positive </a:t>
                </a:r>
                <a:r>
                  <a:rPr lang="it-IT" sz="2800" b="1" dirty="0" err="1"/>
                  <a:t>fixed</a:t>
                </a:r>
                <a:r>
                  <a:rPr lang="it-IT" sz="2800" b="1" dirty="0"/>
                  <a:t>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2800" dirty="0"/>
                  <a:t>. 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BBC456-4CD2-6097-01E7-AE2C18DC4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5201579"/>
                <a:ext cx="11206167" cy="954107"/>
              </a:xfrm>
              <a:prstGeom prst="rect">
                <a:avLst/>
              </a:prstGeom>
              <a:blipFill>
                <a:blip r:embed="rId3"/>
                <a:stretch>
                  <a:fillRect l="-1088" t="-5732" r="-1196" b="-17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7762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08ee46a-34a8-4de4-9326-d25935065b5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16A22E5CDA85A4AB58653426E60EB02" ma:contentTypeVersion="6" ma:contentTypeDescription="Creare un nuovo documento." ma:contentTypeScope="" ma:versionID="43affe5e9aed8ffc1c92f31567cdf0d4">
  <xsd:schema xmlns:xsd="http://www.w3.org/2001/XMLSchema" xmlns:xs="http://www.w3.org/2001/XMLSchema" xmlns:p="http://schemas.microsoft.com/office/2006/metadata/properties" xmlns:ns3="d08ee46a-34a8-4de4-9326-d25935065b5a" targetNamespace="http://schemas.microsoft.com/office/2006/metadata/properties" ma:root="true" ma:fieldsID="d94d39ddfe9a157bb09f0becc45b71dd" ns3:_="">
    <xsd:import namespace="d08ee46a-34a8-4de4-9326-d25935065b5a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8ee46a-34a8-4de4-9326-d25935065b5a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56907F-036D-48D0-8467-9C0210683F92}">
  <ds:schemaRefs>
    <ds:schemaRef ds:uri="d08ee46a-34a8-4de4-9326-d25935065b5a"/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F0D86F7-AAA1-403D-BEA3-219CE9CF4C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874716-45AF-49D3-8DB9-8650BD032D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8ee46a-34a8-4de4-9326-d25935065b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Quantum Hardware_final</Template>
  <TotalTime>1580</TotalTime>
  <Words>1360</Words>
  <Application>Microsoft Office PowerPoint</Application>
  <PresentationFormat>Widescreen</PresentationFormat>
  <Paragraphs>166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BeraSerif-Bold</vt:lpstr>
      <vt:lpstr>Calibri</vt:lpstr>
      <vt:lpstr>Cambria Math</vt:lpstr>
      <vt:lpstr>Tenorite</vt:lpstr>
      <vt:lpstr>Tema di Office</vt:lpstr>
      <vt:lpstr>Direct Percolation in Predator-Prey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Pietro Malagoli</dc:creator>
  <cp:lastModifiedBy>Pietro Malagoli</cp:lastModifiedBy>
  <cp:revision>3</cp:revision>
  <dcterms:created xsi:type="dcterms:W3CDTF">2025-09-30T08:36:24Z</dcterms:created>
  <dcterms:modified xsi:type="dcterms:W3CDTF">2025-10-09T14:45:06Z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0x010100B16A22E5CDA85A4AB58653426E60EB02</vt:lpwstr>
  </property>
</Properties>
</file>